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56" r:id="rId2"/>
    <p:sldId id="257" r:id="rId3"/>
    <p:sldId id="261" r:id="rId4"/>
    <p:sldId id="262" r:id="rId5"/>
    <p:sldId id="263" r:id="rId6"/>
    <p:sldId id="259" r:id="rId7"/>
    <p:sldId id="264" r:id="rId8"/>
    <p:sldId id="265" r:id="rId9"/>
    <p:sldId id="266" r:id="rId10"/>
    <p:sldId id="260"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0099"/>
    <a:srgbClr val="58004E"/>
    <a:srgbClr val="FFC901"/>
    <a:srgbClr val="6C1A00"/>
    <a:srgbClr val="FE9202"/>
    <a:srgbClr val="800080"/>
    <a:srgbClr val="1D3A00"/>
    <a:srgbClr val="5EEC3C"/>
    <a:srgbClr val="990099"/>
    <a:srgbClr val="0070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7" d="100"/>
          <a:sy n="97" d="100"/>
        </p:scale>
        <p:origin x="-384" y="54"/>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pPr/>
              <a:t>5/9/2025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pPr/>
              <a:t>‹N°›</a:t>
            </a:fld>
            <a:endParaRPr lang="en-US"/>
          </a:p>
        </p:txBody>
      </p:sp>
    </p:spTree>
    <p:extLst>
      <p:ext uri="{BB962C8B-B14F-4D97-AF65-F5344CB8AC3E}">
        <p14:creationId xmlns:p14="http://schemas.microsoft.com/office/powerpoint/2010/main" xmlns=""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pPr/>
              <a:t>10</a:t>
            </a:fld>
            <a:endParaRPr lang="en-US"/>
          </a:p>
        </p:txBody>
      </p:sp>
    </p:spTree>
    <p:extLst>
      <p:ext uri="{BB962C8B-B14F-4D97-AF65-F5344CB8AC3E}">
        <p14:creationId xmlns:p14="http://schemas.microsoft.com/office/powerpoint/2010/main" xmlns="" val="1284596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59785" y="1855757"/>
            <a:ext cx="7627015" cy="1679754"/>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059785" y="3546736"/>
            <a:ext cx="7627015" cy="958090"/>
          </a:xfrm>
        </p:spPr>
        <p:txBody>
          <a:bodyPr>
            <a:normAutofit/>
          </a:bodyPr>
          <a:lstStyle>
            <a:lvl1pPr marL="0" indent="0" algn="r">
              <a:buNone/>
              <a:defRPr sz="2800" b="0" i="0">
                <a:solidFill>
                  <a:srgbClr val="58004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pic>
        <p:nvPicPr>
          <p:cNvPr id="7" name="Picture 6" descr="E:\websites\free-power-point-templates\2012\logos.png">
            <a:extLst>
              <a:ext uri="{FF2B5EF4-FFF2-40B4-BE49-F238E27FC236}">
                <a16:creationId xmlns:a16="http://schemas.microsoft.com/office/drawing/2014/main" xmlns=""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xmlns=""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86480"/>
            <a:ext cx="8246070" cy="763526"/>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350110"/>
            <a:ext cx="8246070" cy="3512212"/>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90800" y="586585"/>
            <a:ext cx="6096000" cy="572644"/>
          </a:xfrm>
        </p:spPr>
        <p:txBody>
          <a:bodyPr>
            <a:normAutofit/>
          </a:bodyPr>
          <a:lstStyle>
            <a:lvl1pPr algn="r">
              <a:defRPr sz="360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590800" y="1197405"/>
            <a:ext cx="6096000"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6879" y="281175"/>
            <a:ext cx="8093365" cy="76352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127917"/>
            <a:ext cx="4040188"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127917"/>
            <a:ext cx="4041775"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5/9/2025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‹N°›</a:t>
            </a:fld>
            <a:endParaRPr lang="en-US"/>
          </a:p>
        </p:txBody>
      </p:sp>
      <p:sp>
        <p:nvSpPr>
          <p:cNvPr id="7" name="TextBox 6">
            <a:extLst>
              <a:ext uri="{FF2B5EF4-FFF2-40B4-BE49-F238E27FC236}">
                <a16:creationId xmlns:a16="http://schemas.microsoft.com/office/drawing/2014/main" xmlns=""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5400" dirty="0" smtClean="0">
                <a:latin typeface="Times New Roman" pitchFamily="18" charset="0"/>
                <a:cs typeface="Times New Roman" pitchFamily="18" charset="0"/>
              </a:rPr>
              <a:t>The Art of Summarizing</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a:xfrm>
            <a:off x="500034" y="285734"/>
            <a:ext cx="8429684" cy="958090"/>
          </a:xfrm>
        </p:spPr>
        <p:txBody>
          <a:bodyPr>
            <a:normAutofit/>
          </a:bodyPr>
          <a:lstStyle/>
          <a:p>
            <a:pPr algn="ctr"/>
            <a:r>
              <a:rPr lang="en-US" sz="2400" dirty="0" smtClean="0">
                <a:solidFill>
                  <a:schemeClr val="bg1"/>
                </a:solidFill>
                <a:latin typeface="Times New Roman" pitchFamily="18" charset="0"/>
                <a:cs typeface="Times New Roman" pitchFamily="18" charset="0"/>
              </a:rPr>
              <a:t>Higher National School of Journalism &amp; Information Sciences </a:t>
            </a:r>
            <a:endParaRPr lang="en-US" sz="2400" dirty="0">
              <a:solidFill>
                <a:schemeClr val="bg1"/>
              </a:solidFill>
              <a:latin typeface="Times New Roman" pitchFamily="18" charset="0"/>
              <a:cs typeface="Times New Roman" pitchFamily="18" charset="0"/>
            </a:endParaRPr>
          </a:p>
        </p:txBody>
      </p:sp>
      <p:sp>
        <p:nvSpPr>
          <p:cNvPr id="4" name="Rectangle 3"/>
          <p:cNvSpPr/>
          <p:nvPr/>
        </p:nvSpPr>
        <p:spPr>
          <a:xfrm>
            <a:off x="6286512" y="3929072"/>
            <a:ext cx="2428892" cy="5715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Dr. </a:t>
            </a:r>
            <a:r>
              <a:rPr lang="fr-FR" dirty="0" err="1" smtClean="0"/>
              <a:t>Narimen</a:t>
            </a:r>
            <a:r>
              <a:rPr lang="fr-FR" dirty="0" smtClean="0"/>
              <a:t> </a:t>
            </a:r>
            <a:r>
              <a:rPr lang="fr-FR" dirty="0" err="1" smtClean="0"/>
              <a:t>Hamdini</a:t>
            </a:r>
            <a:endParaRPr lang="fr-FR" dirty="0"/>
          </a:p>
        </p:txBody>
      </p:sp>
    </p:spTree>
    <p:extLst>
      <p:ext uri="{BB962C8B-B14F-4D97-AF65-F5344CB8AC3E}">
        <p14:creationId xmlns:p14="http://schemas.microsoft.com/office/powerpoint/2010/main" xmlns=""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214414" y="1643056"/>
            <a:ext cx="7143800" cy="2500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latin typeface="Times New Roman" pitchFamily="18" charset="0"/>
                <a:cs typeface="Times New Roman" pitchFamily="18" charset="0"/>
              </a:rPr>
              <a:t>Thanks For Your Efforts During the Year </a:t>
            </a:r>
          </a:p>
          <a:p>
            <a:pPr algn="ctr"/>
            <a:r>
              <a:rPr lang="en-CA" sz="3600" dirty="0" smtClean="0">
                <a:latin typeface="Times New Roman" pitchFamily="18" charset="0"/>
                <a:cs typeface="Times New Roman" pitchFamily="18" charset="0"/>
              </a:rPr>
              <a:t>My Best Wishes for Your Future Endeavour </a:t>
            </a:r>
            <a:endParaRPr lang="en-CA"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9100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Outline</a:t>
            </a:r>
            <a:endParaRPr lang="en-US" dirty="0"/>
          </a:p>
        </p:txBody>
      </p:sp>
      <p:sp>
        <p:nvSpPr>
          <p:cNvPr id="3" name="Content Placeholder 2"/>
          <p:cNvSpPr>
            <a:spLocks noGrp="1"/>
          </p:cNvSpPr>
          <p:nvPr>
            <p:ph idx="1"/>
          </p:nvPr>
        </p:nvSpPr>
        <p:spPr/>
        <p:txBody>
          <a:bodyPr/>
          <a:lstStyle/>
          <a:p>
            <a:r>
              <a:rPr lang="en-US" sz="3200" dirty="0" smtClean="0"/>
              <a:t>What is a Summary</a:t>
            </a:r>
            <a:endParaRPr lang="en-US" sz="3200" dirty="0"/>
          </a:p>
          <a:p>
            <a:r>
              <a:rPr lang="en-US" sz="3200" dirty="0" smtClean="0"/>
              <a:t>Summarizing Principles</a:t>
            </a:r>
            <a:endParaRPr lang="en-US" sz="3200" dirty="0"/>
          </a:p>
          <a:p>
            <a:r>
              <a:rPr lang="en-US" sz="3200" dirty="0" smtClean="0"/>
              <a:t>Creating a News Story out of a Headline</a:t>
            </a:r>
            <a:endParaRPr lang="en-US" sz="3200" dirty="0"/>
          </a:p>
          <a:p>
            <a:pPr>
              <a:buNone/>
            </a:pPr>
            <a:endParaRPr lang="en-US" dirty="0"/>
          </a:p>
          <a:p>
            <a:endParaRPr lang="en-US" dirty="0"/>
          </a:p>
        </p:txBody>
      </p:sp>
    </p:spTree>
    <p:extLst>
      <p:ext uri="{BB962C8B-B14F-4D97-AF65-F5344CB8AC3E}">
        <p14:creationId xmlns:p14="http://schemas.microsoft.com/office/powerpoint/2010/main" xmlns=""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 Summary?</a:t>
            </a:r>
            <a:endParaRPr lang="en-US" dirty="0"/>
          </a:p>
        </p:txBody>
      </p:sp>
      <p:sp>
        <p:nvSpPr>
          <p:cNvPr id="3" name="Content Placeholder 2"/>
          <p:cNvSpPr>
            <a:spLocks noGrp="1"/>
          </p:cNvSpPr>
          <p:nvPr>
            <p:ph idx="1"/>
          </p:nvPr>
        </p:nvSpPr>
        <p:spPr/>
        <p:txBody>
          <a:bodyPr>
            <a:normAutofit lnSpcReduction="10000"/>
          </a:bodyPr>
          <a:lstStyle/>
          <a:p>
            <a:pPr>
              <a:buNone/>
            </a:pPr>
            <a:endParaRPr lang="en-US" dirty="0"/>
          </a:p>
          <a:p>
            <a:pPr algn="just"/>
            <a:r>
              <a:rPr lang="en-US" sz="3200" dirty="0" smtClean="0"/>
              <a:t>A news story summary is a condensed version of a news article that captures the essential information while significantly reducing the length. It presents the most important facts and details of the original story in a concise format</a:t>
            </a:r>
            <a:r>
              <a:rPr lang="en-US" dirty="0" smtClean="0"/>
              <a:t>.</a:t>
            </a:r>
            <a:endParaRPr lang="en-US" dirty="0"/>
          </a:p>
        </p:txBody>
      </p:sp>
    </p:spTree>
    <p:extLst>
      <p:ext uri="{BB962C8B-B14F-4D97-AF65-F5344CB8AC3E}">
        <p14:creationId xmlns:p14="http://schemas.microsoft.com/office/powerpoint/2010/main" xmlns="" val="4103309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Key </a:t>
            </a:r>
            <a:r>
              <a:rPr lang="en-US" b="1" dirty="0" smtClean="0"/>
              <a:t>characteristics</a:t>
            </a:r>
            <a:endParaRPr lang="en-US" b="1" dirty="0" smtClean="0"/>
          </a:p>
        </p:txBody>
      </p:sp>
      <p:sp>
        <p:nvSpPr>
          <p:cNvPr id="3" name="Content Placeholder 2"/>
          <p:cNvSpPr>
            <a:spLocks noGrp="1"/>
          </p:cNvSpPr>
          <p:nvPr>
            <p:ph idx="1"/>
          </p:nvPr>
        </p:nvSpPr>
        <p:spPr/>
        <p:txBody>
          <a:bodyPr>
            <a:normAutofit fontScale="92500" lnSpcReduction="20000"/>
          </a:bodyPr>
          <a:lstStyle/>
          <a:p>
            <a:pPr algn="just"/>
            <a:r>
              <a:rPr lang="en-US" b="1" dirty="0" smtClean="0">
                <a:solidFill>
                  <a:srgbClr val="CC0099"/>
                </a:solidFill>
              </a:rPr>
              <a:t>Brevity</a:t>
            </a:r>
            <a:r>
              <a:rPr lang="en-US" dirty="0" smtClean="0"/>
              <a:t>: Condenses the original story to approximately 1/4 to 1/3 of its original length.</a:t>
            </a:r>
          </a:p>
          <a:p>
            <a:pPr algn="just"/>
            <a:r>
              <a:rPr lang="en-US" b="1" dirty="0" smtClean="0">
                <a:solidFill>
                  <a:srgbClr val="CC0099"/>
                </a:solidFill>
              </a:rPr>
              <a:t>Focus on key information</a:t>
            </a:r>
            <a:r>
              <a:rPr lang="en-US" dirty="0" smtClean="0"/>
              <a:t>: Includes the most important facts that answer the core journalistic questions (who, what, when, where, why, and how).</a:t>
            </a:r>
          </a:p>
          <a:p>
            <a:pPr algn="just"/>
            <a:r>
              <a:rPr lang="en-US" b="1" dirty="0" smtClean="0">
                <a:solidFill>
                  <a:srgbClr val="CC0099"/>
                </a:solidFill>
              </a:rPr>
              <a:t>Objectivity</a:t>
            </a:r>
            <a:r>
              <a:rPr lang="en-US" dirty="0" smtClean="0"/>
              <a:t>: Maintains the objective tone of the original reporting without adding opinions or bias.</a:t>
            </a:r>
          </a:p>
          <a:p>
            <a:pPr algn="just"/>
            <a:r>
              <a:rPr lang="en-US" b="1" dirty="0" smtClean="0">
                <a:solidFill>
                  <a:srgbClr val="CC0099"/>
                </a:solidFill>
              </a:rPr>
              <a:t>Accuracy</a:t>
            </a:r>
            <a:r>
              <a:rPr lang="en-US" dirty="0" smtClean="0"/>
              <a:t>: Preserves the factual integrity of the original story without distorting information.</a:t>
            </a:r>
          </a:p>
          <a:p>
            <a:pPr>
              <a:buNone/>
            </a:pPr>
            <a:endParaRPr lang="en-US" dirty="0"/>
          </a:p>
        </p:txBody>
      </p:sp>
    </p:spTree>
    <p:extLst>
      <p:ext uri="{BB962C8B-B14F-4D97-AF65-F5344CB8AC3E}">
        <p14:creationId xmlns:p14="http://schemas.microsoft.com/office/powerpoint/2010/main" xmlns="" val="4103309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 Summary?</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solidFill>
                  <a:srgbClr val="CC0099"/>
                </a:solidFill>
              </a:rPr>
              <a:t>Structure</a:t>
            </a:r>
            <a:r>
              <a:rPr lang="en-US" dirty="0" smtClean="0"/>
              <a:t>: Typically follows an inverted pyramid format with the most important information at the beginning.</a:t>
            </a:r>
          </a:p>
          <a:p>
            <a:pPr algn="just"/>
            <a:r>
              <a:rPr lang="en-US" b="1" dirty="0" smtClean="0">
                <a:solidFill>
                  <a:srgbClr val="CC0099"/>
                </a:solidFill>
              </a:rPr>
              <a:t>Standalone quality</a:t>
            </a:r>
            <a:r>
              <a:rPr lang="en-US" dirty="0" smtClean="0"/>
              <a:t>: Can be understood without needing to read the original article.</a:t>
            </a:r>
          </a:p>
          <a:p>
            <a:pPr algn="just"/>
            <a:r>
              <a:rPr lang="en-US" b="1" dirty="0" smtClean="0">
                <a:solidFill>
                  <a:srgbClr val="CC0099"/>
                </a:solidFill>
              </a:rPr>
              <a:t>Elimination of redundancy</a:t>
            </a:r>
            <a:r>
              <a:rPr lang="en-US" dirty="0" smtClean="0">
                <a:solidFill>
                  <a:srgbClr val="CC0099"/>
                </a:solidFill>
              </a:rPr>
              <a:t>: </a:t>
            </a:r>
            <a:r>
              <a:rPr lang="en-US" dirty="0" smtClean="0"/>
              <a:t>Removes repetitive information, examples, and less critical details.</a:t>
            </a:r>
          </a:p>
          <a:p>
            <a:pPr algn="just">
              <a:buNone/>
            </a:pPr>
            <a:r>
              <a:rPr lang="en-US" dirty="0" smtClean="0"/>
              <a:t>News summaries are commonly used in news </a:t>
            </a:r>
            <a:r>
              <a:rPr lang="en-US" dirty="0" smtClean="0"/>
              <a:t>aggregators, email </a:t>
            </a:r>
            <a:r>
              <a:rPr lang="en-US" dirty="0" smtClean="0"/>
              <a:t>newsletters, executive briefings, and as lead-ins to longer articles. They help readers quickly understand the essence of a story and decide whether to read the full article.</a:t>
            </a:r>
          </a:p>
          <a:p>
            <a:pPr>
              <a:buNone/>
            </a:pPr>
            <a:endParaRPr lang="en-US" dirty="0"/>
          </a:p>
        </p:txBody>
      </p:sp>
    </p:spTree>
    <p:extLst>
      <p:ext uri="{BB962C8B-B14F-4D97-AF65-F5344CB8AC3E}">
        <p14:creationId xmlns:p14="http://schemas.microsoft.com/office/powerpoint/2010/main" xmlns="" val="410330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1" y="281175"/>
            <a:ext cx="8076894" cy="725349"/>
          </a:xfrm>
        </p:spPr>
        <p:txBody>
          <a:bodyPr>
            <a:noAutofit/>
          </a:bodyPr>
          <a:lstStyle/>
          <a:p>
            <a:r>
              <a:rPr lang="en-US" sz="2400" b="1" dirty="0" smtClean="0">
                <a:latin typeface="Times New Roman" pitchFamily="18" charset="0"/>
                <a:cs typeface="Times New Roman" pitchFamily="18" charset="0"/>
              </a:rPr>
              <a:t>Apple Announces New </a:t>
            </a:r>
            <a:r>
              <a:rPr lang="en-US" sz="2400" b="1" dirty="0" err="1" smtClean="0">
                <a:latin typeface="Times New Roman" pitchFamily="18" charset="0"/>
                <a:cs typeface="Times New Roman" pitchFamily="18" charset="0"/>
              </a:rPr>
              <a:t>iPhone</a:t>
            </a:r>
            <a:r>
              <a:rPr lang="en-US" sz="2400" b="1" dirty="0" smtClean="0">
                <a:latin typeface="Times New Roman" pitchFamily="18" charset="0"/>
                <a:cs typeface="Times New Roman" pitchFamily="18" charset="0"/>
              </a:rPr>
              <a:t> Features at Annual Conference</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The New York Times</a:t>
            </a:r>
            <a:r>
              <a:rPr lang="en-US" sz="2400" dirty="0" smtClean="0">
                <a:latin typeface="Times New Roman" pitchFamily="18" charset="0"/>
                <a:cs typeface="Times New Roman" pitchFamily="18" charset="0"/>
              </a:rPr>
              <a:t> - May 7, 2025</a:t>
            </a:r>
          </a:p>
        </p:txBody>
      </p:sp>
      <p:sp>
        <p:nvSpPr>
          <p:cNvPr id="5" name="Content Placeholder 4"/>
          <p:cNvSpPr>
            <a:spLocks noGrp="1"/>
          </p:cNvSpPr>
          <p:nvPr>
            <p:ph idx="1"/>
          </p:nvPr>
        </p:nvSpPr>
        <p:spPr>
          <a:xfrm>
            <a:off x="357158" y="1428742"/>
            <a:ext cx="8072494" cy="3511061"/>
          </a:xfrm>
        </p:spPr>
        <p:txBody>
          <a:bodyPr>
            <a:normAutofit fontScale="92500" lnSpcReduction="20000"/>
          </a:bodyPr>
          <a:lstStyle/>
          <a:p>
            <a:pPr algn="just"/>
            <a:r>
              <a:rPr lang="en-US" dirty="0" smtClean="0">
                <a:latin typeface="Times New Roman" pitchFamily="18" charset="0"/>
                <a:cs typeface="Times New Roman" pitchFamily="18" charset="0"/>
              </a:rPr>
              <a:t>Apple </a:t>
            </a:r>
            <a:r>
              <a:rPr lang="en-US" dirty="0" smtClean="0">
                <a:latin typeface="Times New Roman" pitchFamily="18" charset="0"/>
                <a:cs typeface="Times New Roman" pitchFamily="18" charset="0"/>
              </a:rPr>
              <a:t>unveiled its latest </a:t>
            </a:r>
            <a:r>
              <a:rPr lang="en-US" dirty="0" err="1" smtClean="0">
                <a:latin typeface="Times New Roman" pitchFamily="18" charset="0"/>
                <a:cs typeface="Times New Roman" pitchFamily="18" charset="0"/>
              </a:rPr>
              <a:t>iPhone</a:t>
            </a:r>
            <a:r>
              <a:rPr lang="en-US" dirty="0" smtClean="0">
                <a:latin typeface="Times New Roman" pitchFamily="18" charset="0"/>
                <a:cs typeface="Times New Roman" pitchFamily="18" charset="0"/>
              </a:rPr>
              <a:t> software update yesterday at its annual Worldwide Developers Conference in Cupertino. The new </a:t>
            </a:r>
            <a:r>
              <a:rPr lang="en-US" dirty="0" err="1" smtClean="0">
                <a:latin typeface="Times New Roman" pitchFamily="18" charset="0"/>
                <a:cs typeface="Times New Roman" pitchFamily="18" charset="0"/>
              </a:rPr>
              <a:t>iOS</a:t>
            </a:r>
            <a:r>
              <a:rPr lang="en-US" dirty="0" smtClean="0">
                <a:latin typeface="Times New Roman" pitchFamily="18" charset="0"/>
                <a:cs typeface="Times New Roman" pitchFamily="18" charset="0"/>
              </a:rPr>
              <a:t> 19 will feature enhanced privacy controls, allowing users to see which apps access their data and when. The update also introduces an upgraded version of </a:t>
            </a:r>
            <a:r>
              <a:rPr lang="en-US" dirty="0" err="1" smtClean="0">
                <a:latin typeface="Times New Roman" pitchFamily="18" charset="0"/>
                <a:cs typeface="Times New Roman" pitchFamily="18" charset="0"/>
              </a:rPr>
              <a:t>Siri</a:t>
            </a:r>
            <a:r>
              <a:rPr lang="en-US" dirty="0" smtClean="0">
                <a:latin typeface="Times New Roman" pitchFamily="18" charset="0"/>
                <a:cs typeface="Times New Roman" pitchFamily="18" charset="0"/>
              </a:rPr>
              <a:t> with more advanced AI capabilities. "This represents our strongest commitment yet to user privacy while expanding functionality," said Apple CEO Tim Cook. The software update will be available to the public in September.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101633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1" y="281175"/>
            <a:ext cx="8076894" cy="725349"/>
          </a:xfrm>
        </p:spPr>
        <p:txBody>
          <a:bodyPr>
            <a:noAutofit/>
          </a:bodyPr>
          <a:lstStyle/>
          <a:p>
            <a:r>
              <a:rPr lang="en-US" sz="2400" b="1" dirty="0" smtClean="0">
                <a:latin typeface="Times New Roman" pitchFamily="18" charset="0"/>
                <a:cs typeface="Times New Roman" pitchFamily="18" charset="0"/>
              </a:rPr>
              <a:t>Apple Announces New </a:t>
            </a:r>
            <a:r>
              <a:rPr lang="en-US" sz="2400" b="1" dirty="0" err="1" smtClean="0">
                <a:latin typeface="Times New Roman" pitchFamily="18" charset="0"/>
                <a:cs typeface="Times New Roman" pitchFamily="18" charset="0"/>
              </a:rPr>
              <a:t>iPhone</a:t>
            </a:r>
            <a:r>
              <a:rPr lang="en-US" sz="2400" b="1" dirty="0" smtClean="0">
                <a:latin typeface="Times New Roman" pitchFamily="18" charset="0"/>
                <a:cs typeface="Times New Roman" pitchFamily="18" charset="0"/>
              </a:rPr>
              <a:t> Features at Annual Conference</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The New York Times</a:t>
            </a:r>
            <a:r>
              <a:rPr lang="en-US" sz="2400" dirty="0" smtClean="0">
                <a:latin typeface="Times New Roman" pitchFamily="18" charset="0"/>
                <a:cs typeface="Times New Roman" pitchFamily="18" charset="0"/>
              </a:rPr>
              <a:t> - May 7, 2025</a:t>
            </a:r>
          </a:p>
        </p:txBody>
      </p:sp>
      <p:sp>
        <p:nvSpPr>
          <p:cNvPr id="5" name="Content Placeholder 4"/>
          <p:cNvSpPr>
            <a:spLocks noGrp="1"/>
          </p:cNvSpPr>
          <p:nvPr>
            <p:ph idx="1"/>
          </p:nvPr>
        </p:nvSpPr>
        <p:spPr>
          <a:xfrm>
            <a:off x="357158" y="1428742"/>
            <a:ext cx="8072494" cy="3511061"/>
          </a:xfrm>
        </p:spPr>
        <p:txBody>
          <a:bodyPr>
            <a:normAutofit fontScale="92500" lnSpcReduction="20000"/>
          </a:bodyPr>
          <a:lstStyle/>
          <a:p>
            <a:pPr algn="just"/>
            <a:r>
              <a:rPr lang="en-US" dirty="0" smtClean="0">
                <a:latin typeface="Times New Roman" pitchFamily="18" charset="0"/>
                <a:cs typeface="Times New Roman" pitchFamily="18" charset="0"/>
              </a:rPr>
              <a:t>Apple </a:t>
            </a:r>
            <a:r>
              <a:rPr lang="en-US" dirty="0" smtClean="0">
                <a:latin typeface="Times New Roman" pitchFamily="18" charset="0"/>
                <a:cs typeface="Times New Roman" pitchFamily="18" charset="0"/>
              </a:rPr>
              <a:t>unveiled its latest </a:t>
            </a:r>
            <a:r>
              <a:rPr lang="en-US" dirty="0" err="1" smtClean="0">
                <a:latin typeface="Times New Roman" pitchFamily="18" charset="0"/>
                <a:cs typeface="Times New Roman" pitchFamily="18" charset="0"/>
              </a:rPr>
              <a:t>iPhone</a:t>
            </a:r>
            <a:r>
              <a:rPr lang="en-US" dirty="0" smtClean="0">
                <a:latin typeface="Times New Roman" pitchFamily="18" charset="0"/>
                <a:cs typeface="Times New Roman" pitchFamily="18" charset="0"/>
              </a:rPr>
              <a:t> software update yesterday at its annual Worldwide Developers Conference in Cupertino. The new </a:t>
            </a:r>
            <a:r>
              <a:rPr lang="en-US" dirty="0" err="1" smtClean="0">
                <a:latin typeface="Times New Roman" pitchFamily="18" charset="0"/>
                <a:cs typeface="Times New Roman" pitchFamily="18" charset="0"/>
              </a:rPr>
              <a:t>iOS</a:t>
            </a:r>
            <a:r>
              <a:rPr lang="en-US" dirty="0" smtClean="0">
                <a:latin typeface="Times New Roman" pitchFamily="18" charset="0"/>
                <a:cs typeface="Times New Roman" pitchFamily="18" charset="0"/>
              </a:rPr>
              <a:t> 19 will feature enhanced privacy controls, allowing users to see which apps access their data and when. The update also introduces an upgraded version of </a:t>
            </a:r>
            <a:r>
              <a:rPr lang="en-US" dirty="0" err="1" smtClean="0">
                <a:latin typeface="Times New Roman" pitchFamily="18" charset="0"/>
                <a:cs typeface="Times New Roman" pitchFamily="18" charset="0"/>
              </a:rPr>
              <a:t>Siri</a:t>
            </a:r>
            <a:r>
              <a:rPr lang="en-US" dirty="0" smtClean="0">
                <a:latin typeface="Times New Roman" pitchFamily="18" charset="0"/>
                <a:cs typeface="Times New Roman" pitchFamily="18" charset="0"/>
              </a:rPr>
              <a:t> with more advanced AI capabilities. "This represents our strongest commitment yet to user privacy while expanding functionality," said Apple CEO Tim Cook. The software update will be available to the public in September.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101633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2844" y="281175"/>
            <a:ext cx="8391251" cy="725349"/>
          </a:xfrm>
        </p:spPr>
        <p:txBody>
          <a:bodyPr>
            <a:noAutofit/>
          </a:bodyPr>
          <a:lstStyle/>
          <a:p>
            <a:r>
              <a:rPr lang="en-US" sz="2400" b="1" dirty="0" smtClean="0">
                <a:latin typeface="Times New Roman" pitchFamily="18" charset="0"/>
                <a:cs typeface="Times New Roman" pitchFamily="18" charset="0"/>
              </a:rPr>
              <a:t>"Horizon's Edge" Breaks Streaming Records in Opening Weekend</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Variety</a:t>
            </a:r>
            <a:r>
              <a:rPr lang="en-US" sz="2400" dirty="0" smtClean="0">
                <a:latin typeface="Times New Roman" pitchFamily="18" charset="0"/>
                <a:cs typeface="Times New Roman" pitchFamily="18" charset="0"/>
              </a:rPr>
              <a:t> - May 6, 2025</a:t>
            </a:r>
          </a:p>
        </p:txBody>
      </p:sp>
      <p:sp>
        <p:nvSpPr>
          <p:cNvPr id="5" name="Content Placeholder 4"/>
          <p:cNvSpPr>
            <a:spLocks noGrp="1"/>
          </p:cNvSpPr>
          <p:nvPr>
            <p:ph idx="1"/>
          </p:nvPr>
        </p:nvSpPr>
        <p:spPr>
          <a:xfrm>
            <a:off x="357158" y="1428742"/>
            <a:ext cx="8072494" cy="3511061"/>
          </a:xfrm>
        </p:spPr>
        <p:txBody>
          <a:bodyPr>
            <a:normAutofit fontScale="85000" lnSpcReduction="20000"/>
          </a:bodyPr>
          <a:lstStyle/>
          <a:p>
            <a:pPr algn="just"/>
            <a:r>
              <a:rPr lang="en-US" dirty="0" smtClean="0"/>
              <a:t>The </a:t>
            </a:r>
            <a:r>
              <a:rPr lang="en-US" dirty="0" smtClean="0"/>
              <a:t>sci-fi thriller "Horizon's Edge" has broken all-time streaming records, drawing over 25 million viewers in its opening weekend, </a:t>
            </a:r>
            <a:r>
              <a:rPr lang="en-US" dirty="0" err="1" smtClean="0"/>
              <a:t>StreamNow</a:t>
            </a:r>
            <a:r>
              <a:rPr lang="en-US" dirty="0" smtClean="0"/>
              <a:t> announced yesterday. The film, starring Zoe Chen and Michael Rodriguez, had been highly anticipated following an extensive marketing campaign. Director James Wilson expressed surprise at the overwhelming response: "We knew we had created something special, but these numbers exceed our wildest expectations." Critics have praised the film's visual effects and original storyline, with many predicting award nominations later this year.</a:t>
            </a:r>
            <a:endParaRPr lang="en-US" dirty="0"/>
          </a:p>
        </p:txBody>
      </p:sp>
    </p:spTree>
    <p:extLst>
      <p:ext uri="{BB962C8B-B14F-4D97-AF65-F5344CB8AC3E}">
        <p14:creationId xmlns:p14="http://schemas.microsoft.com/office/powerpoint/2010/main" xmlns="" val="1101633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7158" y="142858"/>
            <a:ext cx="8572560" cy="4714908"/>
          </a:xfrm>
        </p:spPr>
        <p:txBody>
          <a:bodyPr>
            <a:normAutofit fontScale="25000" lnSpcReduction="20000"/>
          </a:bodyPr>
          <a:lstStyle/>
          <a:p>
            <a:r>
              <a:rPr lang="en-US" sz="4800" b="1" dirty="0" smtClean="0"/>
              <a:t>High School Students Create App to Combat Food Insecurity in Their </a:t>
            </a:r>
            <a:r>
              <a:rPr lang="en-US" sz="4800" b="1" dirty="0" smtClean="0"/>
              <a:t>Community By </a:t>
            </a:r>
            <a:r>
              <a:rPr lang="en-US" sz="4800" b="1" dirty="0" smtClean="0"/>
              <a:t>James Wilson</a:t>
            </a:r>
            <a:r>
              <a:rPr lang="en-US" sz="4800" dirty="0" smtClean="0"/>
              <a:t/>
            </a:r>
            <a:br>
              <a:rPr lang="en-US" sz="4800" dirty="0" smtClean="0"/>
            </a:br>
            <a:r>
              <a:rPr lang="en-US" sz="4800" b="1" dirty="0" smtClean="0"/>
              <a:t>The New York Times - April 30, 2025</a:t>
            </a:r>
            <a:endParaRPr lang="en-US" sz="4800" dirty="0" smtClean="0"/>
          </a:p>
          <a:p>
            <a:pPr algn="just"/>
            <a:r>
              <a:rPr lang="en-US" sz="5600" dirty="0" smtClean="0">
                <a:latin typeface="Times New Roman" pitchFamily="18" charset="0"/>
                <a:cs typeface="Times New Roman" pitchFamily="18" charset="0"/>
              </a:rPr>
              <a:t>DETROIT — A team of five high school students from Detroit's Cass Technical High School has developed a mobile application that connects local restaurants and grocery stores with food banks and community centers, an innovation that has already redistributed over 15,000 pounds of food that would otherwise have been </a:t>
            </a:r>
            <a:r>
              <a:rPr lang="en-US" sz="5600" dirty="0" smtClean="0">
                <a:latin typeface="Times New Roman" pitchFamily="18" charset="0"/>
                <a:cs typeface="Times New Roman" pitchFamily="18" charset="0"/>
              </a:rPr>
              <a:t>discarded. The </a:t>
            </a:r>
            <a:r>
              <a:rPr lang="en-US" sz="5600" dirty="0" smtClean="0">
                <a:latin typeface="Times New Roman" pitchFamily="18" charset="0"/>
                <a:cs typeface="Times New Roman" pitchFamily="18" charset="0"/>
              </a:rPr>
              <a:t>app, called "Share Plate," allows businesses to list surplus food items that would typically be thrown away at the end of the day. Local nonprofit organizations can then claim these items through the platform and arrange pickup or delivery</a:t>
            </a:r>
            <a:r>
              <a:rPr lang="en-US" sz="5600" dirty="0" smtClean="0">
                <a:latin typeface="Times New Roman" pitchFamily="18" charset="0"/>
                <a:cs typeface="Times New Roman" pitchFamily="18" charset="0"/>
              </a:rPr>
              <a:t>."</a:t>
            </a:r>
            <a:r>
              <a:rPr lang="en-US" sz="5600" dirty="0" smtClean="0">
                <a:latin typeface="Times New Roman" pitchFamily="18" charset="0"/>
                <a:cs typeface="Times New Roman" pitchFamily="18" charset="0"/>
              </a:rPr>
              <a:t>We were shocked to learn how much perfectly good food gets wasted every day while so many people in our community struggle with hunger," said Zoe Martinez, a 17-year-old junior who led the development team. "It seemed like a problem technology could solve</a:t>
            </a:r>
            <a:r>
              <a:rPr lang="en-US" sz="5600" dirty="0" smtClean="0">
                <a:latin typeface="Times New Roman" pitchFamily="18" charset="0"/>
                <a:cs typeface="Times New Roman" pitchFamily="18" charset="0"/>
              </a:rPr>
              <a:t>."The </a:t>
            </a:r>
            <a:r>
              <a:rPr lang="en-US" sz="5600" dirty="0" smtClean="0">
                <a:latin typeface="Times New Roman" pitchFamily="18" charset="0"/>
                <a:cs typeface="Times New Roman" pitchFamily="18" charset="0"/>
              </a:rPr>
              <a:t>students — Martinez, Jamal Washington, Aisha Patel, Carlos Rodriguez, and Tyler Johnson — developed the app over eight months as part of their school's computer science program. None had significant programming experience when they began, learning the necessary skills through online courses and mentorship from local tech professionals who volunteered their </a:t>
            </a:r>
            <a:r>
              <a:rPr lang="en-US" sz="5600" dirty="0" smtClean="0">
                <a:latin typeface="Times New Roman" pitchFamily="18" charset="0"/>
                <a:cs typeface="Times New Roman" pitchFamily="18" charset="0"/>
              </a:rPr>
              <a:t>time. Since </a:t>
            </a:r>
            <a:r>
              <a:rPr lang="en-US" sz="5600" dirty="0" smtClean="0">
                <a:latin typeface="Times New Roman" pitchFamily="18" charset="0"/>
                <a:cs typeface="Times New Roman" pitchFamily="18" charset="0"/>
              </a:rPr>
              <a:t>launching three months ago, Share Plate has signed up 27 businesses and 14 community organizations across Detroit. Participating businesses receive tax deduction receipts automatically generated through the app, which has proven to be a strong incentive for participation</a:t>
            </a:r>
            <a:r>
              <a:rPr lang="en-US" sz="5600" dirty="0" smtClean="0">
                <a:latin typeface="Times New Roman" pitchFamily="18" charset="0"/>
                <a:cs typeface="Times New Roman" pitchFamily="18" charset="0"/>
              </a:rPr>
              <a:t>."</a:t>
            </a:r>
            <a:r>
              <a:rPr lang="en-US" sz="5600" dirty="0" smtClean="0">
                <a:latin typeface="Times New Roman" pitchFamily="18" charset="0"/>
                <a:cs typeface="Times New Roman" pitchFamily="18" charset="0"/>
              </a:rPr>
              <a:t>The app has streamlined everything," said Marcus Thompson, owner of Riverfront Bakery, one of the first businesses to join the platform. "Before, we wanted to donate our leftover bread and pastries, but the logistics were too complicated. Now it takes literally 30 seconds to list what we have available</a:t>
            </a:r>
            <a:r>
              <a:rPr lang="en-US" sz="5600" dirty="0" smtClean="0">
                <a:latin typeface="Times New Roman" pitchFamily="18" charset="0"/>
                <a:cs typeface="Times New Roman" pitchFamily="18" charset="0"/>
              </a:rPr>
              <a:t>."The </a:t>
            </a:r>
            <a:r>
              <a:rPr lang="en-US" sz="5600" dirty="0" smtClean="0">
                <a:latin typeface="Times New Roman" pitchFamily="18" charset="0"/>
                <a:cs typeface="Times New Roman" pitchFamily="18" charset="0"/>
              </a:rPr>
              <a:t>Michigan Department of Health and Human Services has taken notice of the students' work and is providing a $50,000 grant to expand the app to other cities across the state. Several other states have also expressed interest in implementing similar programs</a:t>
            </a:r>
            <a:r>
              <a:rPr lang="en-US" sz="5600" dirty="0" smtClean="0">
                <a:latin typeface="Times New Roman" pitchFamily="18" charset="0"/>
                <a:cs typeface="Times New Roman" pitchFamily="18" charset="0"/>
              </a:rPr>
              <a:t>."</a:t>
            </a:r>
            <a:r>
              <a:rPr lang="en-US" sz="5600" dirty="0" smtClean="0">
                <a:latin typeface="Times New Roman" pitchFamily="18" charset="0"/>
                <a:cs typeface="Times New Roman" pitchFamily="18" charset="0"/>
              </a:rPr>
              <a:t>What these students have accomplished is remarkable," said Dr. Emily Chen, Director of Food Security Programs at the University of Michigan. "They've created a sustainable solution that addresses both food waste and hunger simultaneously</a:t>
            </a:r>
            <a:r>
              <a:rPr lang="en-US" sz="5600" dirty="0" smtClean="0">
                <a:latin typeface="Times New Roman" pitchFamily="18" charset="0"/>
                <a:cs typeface="Times New Roman" pitchFamily="18" charset="0"/>
              </a:rPr>
              <a:t>."The </a:t>
            </a:r>
            <a:r>
              <a:rPr lang="en-US" sz="5600" dirty="0" smtClean="0">
                <a:latin typeface="Times New Roman" pitchFamily="18" charset="0"/>
                <a:cs typeface="Times New Roman" pitchFamily="18" charset="0"/>
              </a:rPr>
              <a:t>students are now working on version 2.0 of the app, which will include features for individual users to participate in food sharing and a more sophisticated logistics system to optimize pickup routes</a:t>
            </a:r>
            <a:r>
              <a:rPr lang="en-US" sz="5600" dirty="0" smtClean="0">
                <a:latin typeface="Times New Roman" pitchFamily="18" charset="0"/>
                <a:cs typeface="Times New Roman" pitchFamily="18" charset="0"/>
              </a:rPr>
              <a:t>."</a:t>
            </a:r>
            <a:r>
              <a:rPr lang="en-US" sz="5600" dirty="0" smtClean="0">
                <a:latin typeface="Times New Roman" pitchFamily="18" charset="0"/>
                <a:cs typeface="Times New Roman" pitchFamily="18" charset="0"/>
              </a:rPr>
              <a:t>This started as a class project," said Washington</a:t>
            </a:r>
            <a:r>
              <a:rPr lang="en-US" sz="5600" dirty="0" smtClean="0">
                <a:latin typeface="Times New Roman" pitchFamily="18" charset="0"/>
                <a:cs typeface="Times New Roman" pitchFamily="18" charset="0"/>
              </a:rPr>
              <a:t>, </a:t>
            </a:r>
            <a:r>
              <a:rPr lang="en-US" sz="5600" dirty="0" smtClean="0">
                <a:latin typeface="Times New Roman" pitchFamily="18" charset="0"/>
                <a:cs typeface="Times New Roman" pitchFamily="18" charset="0"/>
              </a:rPr>
              <a:t>"But it's become something much bigger than that. We're seeing how technology can be used to solve real problems in our community."</a:t>
            </a:r>
          </a:p>
          <a:p>
            <a:pPr algn="just"/>
            <a:endParaRPr lang="en-US"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568</Words>
  <Application>Microsoft Office PowerPoint</Application>
  <PresentationFormat>Affichage à l'écran (16:9)</PresentationFormat>
  <Paragraphs>31</Paragraphs>
  <Slides>10</Slides>
  <Notes>1</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Office Theme</vt:lpstr>
      <vt:lpstr>The Art of Summarizing</vt:lpstr>
      <vt:lpstr>Outline</vt:lpstr>
      <vt:lpstr>What is a Summary?</vt:lpstr>
      <vt:lpstr>Key characteristics</vt:lpstr>
      <vt:lpstr>What is a Summary?</vt:lpstr>
      <vt:lpstr>Apple Announces New iPhone Features at Annual Conference The New York Times - May 7, 2025</vt:lpstr>
      <vt:lpstr>Apple Announces New iPhone Features at Annual Conference The New York Times - May 7, 2025</vt:lpstr>
      <vt:lpstr>"Horizon's Edge" Breaks Streaming Records in Opening Weekend Variety - May 6, 2025</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2025-05-09T22:12:52Z</dcterms:modified>
</cp:coreProperties>
</file>