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Default Extension="fntdata" ContentType="application/x-fontdata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7.xml" ContentType="application/vnd.openxmlformats-officedocument.presentationml.slide+xml"/>
  <Override PartName="/ppt/_rels/presentation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iapositive de titr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 style du titre</a:t>
            </a:r>
            <a:endParaRPr b="0" lang="fr-FR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DAF2B713-BF9C-473E-9BE7-2C4D6F4C5D93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  <a:endParaRPr b="0" lang="fr-F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  <a:endParaRPr b="0" lang="fr-F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u avec légen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2880"/>
            <a:ext cx="3007800" cy="1161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1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 style du titre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3575160" y="272880"/>
            <a:ext cx="5111280" cy="5852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les styles du texte du masque</a:t>
            </a:r>
            <a:endParaRPr b="0" lang="fr-F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b="0" lang="fr-F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b="0" lang="fr-F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57200" y="1434960"/>
            <a:ext cx="3007800" cy="469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fr-FR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les styles du texte du masque</a:t>
            </a:r>
            <a:endParaRPr b="0" lang="fr-FR" sz="1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dt" idx="28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5"/>
          <p:cNvSpPr>
            <a:spLocks noGrp="1"/>
          </p:cNvSpPr>
          <p:nvPr>
            <p:ph type="ftr" idx="29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6"/>
          <p:cNvSpPr>
            <a:spLocks noGrp="1"/>
          </p:cNvSpPr>
          <p:nvPr>
            <p:ph type="sldNum" idx="30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C14272AF-10AE-4FD4-837E-88E71FDDC9AD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Image avec légen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792440" y="4800600"/>
            <a:ext cx="5486040" cy="566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1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 style du titre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1792440" y="61272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  <a:endParaRPr b="0" lang="fr-F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  <a:endParaRPr b="0" lang="fr-F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  <a:endParaRPr b="0" lang="fr-F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  <a:endParaRPr b="0" lang="fr-F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  <a:endParaRPr b="0" lang="fr-F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  <a:endParaRPr b="0" lang="fr-F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  <a:endParaRPr b="0" lang="fr-F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1792440" y="5367240"/>
            <a:ext cx="548604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fr-FR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les styles du texte du masque</a:t>
            </a:r>
            <a:endParaRPr b="0" lang="fr-FR" sz="1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dt" idx="3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5"/>
          <p:cNvSpPr>
            <a:spLocks noGrp="1"/>
          </p:cNvSpPr>
          <p:nvPr>
            <p:ph type="ftr" idx="3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6"/>
          <p:cNvSpPr>
            <a:spLocks noGrp="1"/>
          </p:cNvSpPr>
          <p:nvPr>
            <p:ph type="sldNum" idx="3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CC42E20B-113F-44C8-B2AA-048D2709D537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re et texte vertical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 style du titre</a:t>
            </a:r>
            <a:endParaRPr b="0" lang="fr-FR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les styles du texte du masque</a:t>
            </a:r>
            <a:endParaRPr b="0" lang="fr-F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b="0" lang="fr-F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b="0" lang="fr-F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4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6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7EE5CCBA-9154-4391-9447-BCAFDFC4A299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Titre vertical et text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629400" y="274680"/>
            <a:ext cx="2057040" cy="5851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 style du titre</a:t>
            </a:r>
            <a:endParaRPr b="0" lang="fr-FR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274680"/>
            <a:ext cx="6019560" cy="5851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les styles du texte du masque</a:t>
            </a:r>
            <a:endParaRPr b="0" lang="fr-F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b="0" lang="fr-F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b="0" lang="fr-F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7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8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sldNum" idx="9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56809DC9-4565-48A3-A4C2-3DEF8233AF85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re et contenu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 style du titre</a:t>
            </a:r>
            <a:endParaRPr b="0" lang="fr-FR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les styles du texte du masque</a:t>
            </a:r>
            <a:endParaRPr b="0" lang="fr-F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b="0" lang="fr-F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b="0" lang="fr-F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dt" idx="10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ftr" idx="11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sldNum" idx="12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1DC6DAA9-63EB-427B-AFDA-F0BB97B733B2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re de sec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722160" y="4406760"/>
            <a:ext cx="7772040" cy="1361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1" lang="fr-FR" sz="4000" strike="noStrike" u="none" cap="all">
                <a:solidFill>
                  <a:schemeClr val="dk1"/>
                </a:solidFill>
                <a:effectLst/>
                <a:uFillTx/>
                <a:latin typeface="Calibri"/>
              </a:rPr>
              <a:t>Modifiez le style du titre</a:t>
            </a:r>
            <a:endParaRPr b="0" lang="fr-FR" sz="4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722160" y="2906640"/>
            <a:ext cx="777204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fr-FR" sz="20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Modifiez les styles du texte du masque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dt" idx="13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ftr" idx="14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sldNum" idx="15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6BD17763-8456-416C-A9EC-ADE1A8855B1D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ux contenus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 style du titre</a:t>
            </a:r>
            <a:endParaRPr b="0" lang="fr-FR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les styles du texte du masque</a:t>
            </a:r>
            <a:endParaRPr b="0" lang="fr-F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b="0" lang="fr-F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b="0" lang="fr-F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b="0" lang="fr-F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les styles du texte du masque</a:t>
            </a:r>
            <a:endParaRPr b="0" lang="fr-F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b="0" lang="fr-F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b="0" lang="fr-F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b="0" lang="fr-F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dt" idx="16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ftr" idx="17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6"/>
          <p:cNvSpPr>
            <a:spLocks noGrp="1"/>
          </p:cNvSpPr>
          <p:nvPr>
            <p:ph type="sldNum" idx="18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E56F2DB6-B7D7-4109-8E8B-1C39E5165F41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ais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 style du titre</a:t>
            </a:r>
            <a:endParaRPr b="0" lang="fr-FR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les styles du texte du masque</a:t>
            </a:r>
            <a:endParaRPr b="0" lang="fr-F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57200" y="2174760"/>
            <a:ext cx="4039920" cy="3951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les styles du texte du masque</a:t>
            </a:r>
            <a:endParaRPr b="0" lang="fr-F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b="0" lang="fr-F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fr-FR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b="0" lang="fr-FR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fr-FR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b="0" lang="fr-FR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les styles du texte du masque</a:t>
            </a:r>
            <a:endParaRPr b="0" lang="fr-F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4645080" y="2174760"/>
            <a:ext cx="4041360" cy="3951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les styles du texte du masque</a:t>
            </a:r>
            <a:endParaRPr b="0" lang="fr-F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b="0" lang="fr-F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fr-FR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b="0" lang="fr-FR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fr-FR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b="0" lang="fr-FR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dt" idx="19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ftr" idx="20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8"/>
          <p:cNvSpPr>
            <a:spLocks noGrp="1"/>
          </p:cNvSpPr>
          <p:nvPr>
            <p:ph type="sldNum" idx="21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5FB03DA9-E9F6-427F-B527-1EEC97086982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re seul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 style du titre</a:t>
            </a:r>
            <a:endParaRPr b="0" lang="fr-FR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dt" idx="22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ftr" idx="23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sldNum" idx="24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1D3D840-9830-458D-8282-FA2195AFB8D5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V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dt" idx="25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ftr" idx="26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sldNum" idx="27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1A96E742-EE48-48D0-813B-0C87F96E8696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the title text format</a:t>
            </a:r>
            <a:endParaRPr b="0" lang="fr-F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  <a:endParaRPr b="0" lang="fr-F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  <a:endParaRPr b="0" lang="fr-F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1979640" y="1124640"/>
            <a:ext cx="5472360" cy="647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85000" lnSpcReduction="19999"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1" lang="fr-FR" sz="4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Module : Français</a:t>
            </a:r>
            <a:endParaRPr b="0" lang="fr-FR" sz="4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subTitle"/>
          </p:nvPr>
        </p:nvSpPr>
        <p:spPr>
          <a:xfrm>
            <a:off x="1371600" y="6237360"/>
            <a:ext cx="6400440" cy="35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85000" lnSpcReduction="19999"/>
          </a:bodyPr>
          <a:p>
            <a:pPr indent="0" algn="ctr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Année Universitaire : 2025/2026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Sous-titre 2"/>
          <p:cNvSpPr/>
          <p:nvPr/>
        </p:nvSpPr>
        <p:spPr>
          <a:xfrm>
            <a:off x="251640" y="420120"/>
            <a:ext cx="871272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algn="ctr" defTabSz="914400" rtl="1">
              <a:lnSpc>
                <a:spcPct val="100000"/>
              </a:lnSpc>
              <a:spcBef>
                <a:spcPts val="281"/>
              </a:spcBef>
              <a:tabLst>
                <a:tab algn="l" pos="0"/>
              </a:tabLst>
            </a:pPr>
            <a:r>
              <a:rPr b="1" lang="fr-FR" sz="14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ECOLE NATIONALE SUPERIEURE DE JOURNALISME ET DES SCIENCES DE L’INFORMATION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  <a:spcBef>
                <a:spcPts val="720"/>
              </a:spcBef>
              <a:tabLst>
                <a:tab algn="l" pos="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Titre 1"/>
          <p:cNvSpPr/>
          <p:nvPr/>
        </p:nvSpPr>
        <p:spPr>
          <a:xfrm>
            <a:off x="827640" y="2709000"/>
            <a:ext cx="7560360" cy="172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fr-FR" sz="4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Tutoiement et Vouvoiement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1"/>
          <p:cNvSpPr/>
          <p:nvPr/>
        </p:nvSpPr>
        <p:spPr>
          <a:xfrm>
            <a:off x="107640" y="88920"/>
            <a:ext cx="8928720" cy="670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fr-FR" sz="40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Tahoma"/>
              </a:rPr>
              <a:t>Tu ou Vous ?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Tahoma"/>
              </a:rPr>
              <a:t>En français, il ya deux façons de s’adresser aux gens :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algn="just" defTabSz="914400">
              <a:lnSpc>
                <a:spcPct val="100000"/>
              </a:lnSpc>
              <a:buClr>
                <a:srgbClr val="000000"/>
              </a:buClr>
              <a:buFont typeface="Calibri"/>
              <a:buAutoNum type="arabicPeriod"/>
            </a:pPr>
            <a:r>
              <a:rPr b="1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Tahoma"/>
              </a:rPr>
              <a:t>Façon formelle</a:t>
            </a: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Tahoma"/>
              </a:rPr>
              <a:t> : « Vouvoyer » : Dire Vous (Comment allez-vous ?)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algn="just" defTabSz="914400">
              <a:lnSpc>
                <a:spcPct val="100000"/>
              </a:lnSpc>
              <a:buClr>
                <a:srgbClr val="000000"/>
              </a:buClr>
              <a:buFont typeface="Calibri"/>
              <a:buAutoNum type="arabicPeriod"/>
            </a:pPr>
            <a:r>
              <a:rPr b="1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Tahoma"/>
              </a:rPr>
              <a:t>Façon informelle</a:t>
            </a: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Tahoma"/>
              </a:rPr>
              <a:t> : « Tutoyer » : Dire Tu (Comment vas-tu ?)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r>
              <a:rPr b="1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Tahoma"/>
              </a:rPr>
              <a:t>Grammaticalement,</a:t>
            </a: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Tahoma"/>
              </a:rPr>
              <a:t> « VOUS » correspond à la deuxième personne du pluriel, mais dans ce cas-là, on l’utilise pour parler à une seule personne.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r>
              <a:rPr b="1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Tahoma"/>
              </a:rPr>
              <a:t>Évidemment, </a:t>
            </a: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Tahoma"/>
              </a:rPr>
              <a:t>on peut utiliser « VOUS » pour s’adresser à plusieurs personnes que l’on vouvoie ou que l’on tutoie aussi !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1"/>
          <p:cNvSpPr/>
          <p:nvPr/>
        </p:nvSpPr>
        <p:spPr>
          <a:xfrm>
            <a:off x="123120" y="44640"/>
            <a:ext cx="8885520" cy="686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fr-FR" sz="44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C’est parfois perturbant !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en Anglais, par exemple, ce problème n’existe pas (You)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Il n’y a pas une règle très claire, très simple, qu’on pourrait suivre tout le temps.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Il y a cet aspect qui va dépendre des personnes avec lesquels tu parles, des codes sociaux.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1" lang="fr-FR" sz="44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Il n’y a pas une vraie règle !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 1"/>
          <p:cNvSpPr/>
          <p:nvPr/>
        </p:nvSpPr>
        <p:spPr>
          <a:xfrm>
            <a:off x="223920" y="332640"/>
            <a:ext cx="8712720" cy="618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fr-FR" sz="36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Quand est-ce qu'on utilise le vouvoiement ?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71680" indent="-57168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fr-FR" sz="36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Quelqu'un qu'on ne connaît pas.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71680" indent="-57168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fr-FR" sz="36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Au travail.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71680" indent="-57168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fr-FR" sz="36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Dans les commerces.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71680" indent="-57168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fr-FR" sz="36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Dans les courriers formels ; Quand on écrit une lettre à l'administration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71680" indent="-57168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fr-FR" sz="36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Avec les personnes plus âgées que nous.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71680" indent="-57168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fr-FR" sz="36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Première rencontre avec une personne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71680" indent="-57168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fr-FR" sz="36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Personne d’autorité (Président, Policier, Professeur, …)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Rectangle 1"/>
          <p:cNvSpPr/>
          <p:nvPr/>
        </p:nvSpPr>
        <p:spPr>
          <a:xfrm>
            <a:off x="179640" y="836640"/>
            <a:ext cx="8784720" cy="507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914400">
              <a:lnSpc>
                <a:spcPct val="100000"/>
              </a:lnSpc>
            </a:pPr>
            <a:r>
              <a:rPr b="1" lang="fr-FR" sz="36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Cas particuliers :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algn="just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fr-FR" sz="36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On ne vouvoie pas dans sa famille, mais souvent on insiste pour que les enfants vouvoient les parents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algn="just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fr-FR" sz="36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Certaines personnes âgées préfèrent qu’on les tutoie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algn="just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fr-FR" sz="36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Certains professeurs en classe peuvent instaurer le tutoiement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1"/>
          <p:cNvSpPr/>
          <p:nvPr/>
        </p:nvSpPr>
        <p:spPr>
          <a:xfrm>
            <a:off x="107640" y="338040"/>
            <a:ext cx="8928720" cy="5754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Quand est-ce qu'on utilise le tutoiement 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Avec les personnes qu’on connait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algn="just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Avec les gens dont on est proche (famille, amis, collègues de travail, camarade de classe,…) -Lien de proximité-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Cas particuliers 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Dans un groupe social établi (les amis de tes amis)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Textos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Internet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1"/>
          <p:cNvSpPr/>
          <p:nvPr/>
        </p:nvSpPr>
        <p:spPr>
          <a:xfrm>
            <a:off x="107640" y="260640"/>
            <a:ext cx="8856720" cy="612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914400">
              <a:lnSpc>
                <a:spcPct val="100000"/>
              </a:lnSpc>
            </a:pPr>
            <a:r>
              <a:rPr b="1" lang="fr-FR" sz="2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Usage du Tu au lieu du Vous</a:t>
            </a: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 ----- Impoli (manque de bonnes manières)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r>
              <a:rPr b="1" lang="fr-FR" sz="2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Usage du Vous au lieu du Tu</a:t>
            </a: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 ----- Bizarre / Formel ---Snob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 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r>
              <a:rPr b="1" lang="fr-FR" sz="2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Choix entre Tu et Vous : </a:t>
            </a: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Selon le contexte, mais il existe trois points importants :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algn="just" defTabSz="914400">
              <a:lnSpc>
                <a:spcPct val="100000"/>
              </a:lnSpc>
              <a:buClr>
                <a:srgbClr val="000000"/>
              </a:buClr>
              <a:buFont typeface="Calibri"/>
              <a:buAutoNum type="arabicPeriod"/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« Vous » ne sera presque jamais offensant, sinon demander (se tutoyer ou vouvoyer)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algn="just" defTabSz="914400">
              <a:lnSpc>
                <a:spcPct val="100000"/>
              </a:lnSpc>
              <a:buClr>
                <a:srgbClr val="000000"/>
              </a:buClr>
              <a:buFont typeface="Calibri"/>
              <a:buAutoNum type="arabicPeriod"/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Observe bien ton environnement (calquer et copier ce que font les autres entre eux) – c’est une question de préférence et qu’il n’y a pas d’accord total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algn="just" defTabSz="914400">
              <a:lnSpc>
                <a:spcPct val="100000"/>
              </a:lnSpc>
              <a:buClr>
                <a:srgbClr val="000000"/>
              </a:buClr>
              <a:buFont typeface="Calibri"/>
              <a:buAutoNum type="arabicPeriod"/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Choisir entre Tu et Vous dépend souvent de la personnalité (demander l’avis de l’interlocuteur et donner son avis)  Adaptation sans pression et stress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1294</TotalTime>
  <Application>LibreOffice/25.8.1.1$Windows_X86_64 LibreOffice_project/54047653041915e595ad4e45cccea684809c77b5</Application>
  <AppVersion>15.0000</AppVersion>
  <Words>436</Words>
  <Paragraphs>47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2018-03-10T18:36:30Z</dcterms:created>
  <dc:creator>Octet Plus</dc:creator>
  <dc:description/>
  <dc:language>en-US</dc:language>
  <cp:lastModifiedBy/>
  <dcterms:modified xsi:type="dcterms:W3CDTF">2025-10-06T22:36:30Z</dcterms:modified>
  <cp:revision>68</cp:revision>
  <dc:subject/>
  <dc:title>Présentation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Affichage à l'écran (4:3)</vt:lpwstr>
  </property>
  <property fmtid="{D5CDD505-2E9C-101B-9397-08002B2CF9AE}" pid="3" name="Slides">
    <vt:i4>7</vt:i4>
  </property>
</Properties>
</file>