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51"/>
  </p:notesMasterIdLst>
  <p:sldIdLst>
    <p:sldId id="256" r:id="rId2"/>
    <p:sldId id="258" r:id="rId3"/>
    <p:sldId id="259" r:id="rId4"/>
    <p:sldId id="260" r:id="rId5"/>
    <p:sldId id="262" r:id="rId6"/>
    <p:sldId id="264" r:id="rId7"/>
    <p:sldId id="267" r:id="rId8"/>
    <p:sldId id="270" r:id="rId9"/>
    <p:sldId id="312" r:id="rId10"/>
    <p:sldId id="354" r:id="rId11"/>
    <p:sldId id="355" r:id="rId12"/>
    <p:sldId id="315" r:id="rId13"/>
    <p:sldId id="330" r:id="rId14"/>
    <p:sldId id="316" r:id="rId15"/>
    <p:sldId id="317" r:id="rId16"/>
    <p:sldId id="318" r:id="rId17"/>
    <p:sldId id="319" r:id="rId18"/>
    <p:sldId id="320" r:id="rId19"/>
    <p:sldId id="321" r:id="rId20"/>
    <p:sldId id="322" r:id="rId21"/>
    <p:sldId id="323" r:id="rId22"/>
    <p:sldId id="324" r:id="rId23"/>
    <p:sldId id="343" r:id="rId24"/>
    <p:sldId id="352" r:id="rId25"/>
    <p:sldId id="347" r:id="rId26"/>
    <p:sldId id="326" r:id="rId27"/>
    <p:sldId id="327" r:id="rId28"/>
    <p:sldId id="328" r:id="rId29"/>
    <p:sldId id="329" r:id="rId30"/>
    <p:sldId id="340" r:id="rId31"/>
    <p:sldId id="349" r:id="rId32"/>
    <p:sldId id="331" r:id="rId33"/>
    <p:sldId id="332" r:id="rId34"/>
    <p:sldId id="341" r:id="rId35"/>
    <p:sldId id="350" r:id="rId36"/>
    <p:sldId id="337" r:id="rId37"/>
    <p:sldId id="338" r:id="rId38"/>
    <p:sldId id="346" r:id="rId39"/>
    <p:sldId id="333" r:id="rId40"/>
    <p:sldId id="339" r:id="rId41"/>
    <p:sldId id="348" r:id="rId42"/>
    <p:sldId id="334" r:id="rId43"/>
    <p:sldId id="345" r:id="rId44"/>
    <p:sldId id="335" r:id="rId45"/>
    <p:sldId id="336" r:id="rId46"/>
    <p:sldId id="342" r:id="rId47"/>
    <p:sldId id="351" r:id="rId48"/>
    <p:sldId id="344" r:id="rId49"/>
    <p:sldId id="353" r:id="rId50"/>
  </p:sldIdLst>
  <p:sldSz cx="9144000" cy="5143500" type="screen16x9"/>
  <p:notesSz cx="6858000" cy="9144000"/>
  <p:embeddedFontLst>
    <p:embeddedFont>
      <p:font typeface="Poppins" charset="0"/>
      <p:regular r:id="rId52"/>
      <p:bold r:id="rId53"/>
      <p:italic r:id="rId54"/>
      <p:boldItalic r:id="rId55"/>
    </p:embeddedFont>
    <p:embeddedFont>
      <p:font typeface="Mulish" charset="0"/>
      <p:regular r:id="rId56"/>
      <p:bold r:id="rId57"/>
      <p:italic r:id="rId58"/>
      <p:boldItalic r:id="rId59"/>
    </p:embeddedFont>
    <p:embeddedFont>
      <p:font typeface="Oooh Baby" charset="0"/>
      <p:regular r:id="rId60"/>
    </p:embeddedFont>
    <p:embeddedFont>
      <p:font typeface="Anton" charset="0"/>
      <p:regular r:id="rId6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1591"/>
  </p:clrMru>
</p:presentationPr>
</file>

<file path=ppt/tableStyles.xml><?xml version="1.0" encoding="utf-8"?>
<a:tblStyleLst xmlns:a="http://schemas.openxmlformats.org/drawingml/2006/main" def="{C9740613-CE34-4698-9D02-DA0012A6425D}">
  <a:tblStyle styleId="{C9740613-CE34-4698-9D02-DA0012A6425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4" d="100"/>
          <a:sy n="94" d="100"/>
        </p:scale>
        <p:origin x="-474"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4.fntdata"/><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font" Target="fonts/font3.fntdata"/><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2.fntdata"/><Relationship Id="rId58"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6.fntdata"/><Relationship Id="rId61"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1.fntdata"/><Relationship Id="rId60" Type="http://schemas.openxmlformats.org/officeDocument/2006/relationships/font" Target="fonts/font9.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5.fntdata"/><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13c2bc466c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13c2bc466c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5" name="Google Shape;315;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g2553124f19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2553124f19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2553124f198_1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2553124f198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2553124f198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2553124f198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g2553124f198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5" name="Google Shape;405;g2553124f198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g2553124f198_1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3" name="Google Shape;503;g2553124f198_1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553124f198_1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2553124f198_1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a:blip r:embed="rId2">
            <a:alphaModFix/>
          </a:blip>
          <a:stretch>
            <a:fillRect/>
          </a:stretch>
        </p:blipFill>
        <p:spPr>
          <a:xfrm>
            <a:off x="0" y="0"/>
            <a:ext cx="9143966" cy="5143500"/>
          </a:xfrm>
          <a:prstGeom prst="rect">
            <a:avLst/>
          </a:prstGeom>
          <a:noFill/>
          <a:ln>
            <a:noFill/>
          </a:ln>
        </p:spPr>
      </p:pic>
      <p:sp>
        <p:nvSpPr>
          <p:cNvPr id="10" name="Google Shape;10;p2"/>
          <p:cNvSpPr/>
          <p:nvPr/>
        </p:nvSpPr>
        <p:spPr>
          <a:xfrm>
            <a:off x="703050" y="531900"/>
            <a:ext cx="7737900" cy="40797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1818663" y="1280296"/>
            <a:ext cx="5506800" cy="1983000"/>
          </a:xfrm>
          <a:prstGeom prst="rect">
            <a:avLst/>
          </a:prstGeom>
          <a:noFill/>
        </p:spPr>
        <p:txBody>
          <a:bodyPr spcFirstLastPara="1" wrap="square" lIns="91425" tIns="91425" rIns="91425" bIns="91425" anchor="t" anchorCtr="0">
            <a:noAutofit/>
          </a:bodyPr>
          <a:lstStyle>
            <a:lvl1pPr lvl="0">
              <a:lnSpc>
                <a:spcPct val="80000"/>
              </a:lnSpc>
              <a:spcBef>
                <a:spcPts val="0"/>
              </a:spcBef>
              <a:spcAft>
                <a:spcPts val="0"/>
              </a:spcAft>
              <a:buSzPts val="4500"/>
              <a:buFont typeface="Loved by the King"/>
              <a:buNone/>
              <a:defRPr sz="7000"/>
            </a:lvl1pPr>
            <a:lvl2pPr lvl="1" algn="ctr">
              <a:spcBef>
                <a:spcPts val="0"/>
              </a:spcBef>
              <a:spcAft>
                <a:spcPts val="0"/>
              </a:spcAft>
              <a:buClr>
                <a:schemeClr val="lt1"/>
              </a:buClr>
              <a:buSzPts val="5200"/>
              <a:buNone/>
              <a:defRPr sz="5200">
                <a:solidFill>
                  <a:schemeClr val="lt1"/>
                </a:solidFill>
              </a:defRPr>
            </a:lvl2pPr>
            <a:lvl3pPr lvl="2" algn="ctr">
              <a:spcBef>
                <a:spcPts val="0"/>
              </a:spcBef>
              <a:spcAft>
                <a:spcPts val="0"/>
              </a:spcAft>
              <a:buClr>
                <a:schemeClr val="lt1"/>
              </a:buClr>
              <a:buSzPts val="5200"/>
              <a:buNone/>
              <a:defRPr sz="5200">
                <a:solidFill>
                  <a:schemeClr val="lt1"/>
                </a:solidFill>
              </a:defRPr>
            </a:lvl3pPr>
            <a:lvl4pPr lvl="3" algn="ctr">
              <a:spcBef>
                <a:spcPts val="0"/>
              </a:spcBef>
              <a:spcAft>
                <a:spcPts val="0"/>
              </a:spcAft>
              <a:buClr>
                <a:schemeClr val="lt1"/>
              </a:buClr>
              <a:buSzPts val="5200"/>
              <a:buNone/>
              <a:defRPr sz="5200">
                <a:solidFill>
                  <a:schemeClr val="lt1"/>
                </a:solidFill>
              </a:defRPr>
            </a:lvl4pPr>
            <a:lvl5pPr lvl="4" algn="ctr">
              <a:spcBef>
                <a:spcPts val="0"/>
              </a:spcBef>
              <a:spcAft>
                <a:spcPts val="0"/>
              </a:spcAft>
              <a:buClr>
                <a:schemeClr val="lt1"/>
              </a:buClr>
              <a:buSzPts val="5200"/>
              <a:buNone/>
              <a:defRPr sz="5200">
                <a:solidFill>
                  <a:schemeClr val="lt1"/>
                </a:solidFill>
              </a:defRPr>
            </a:lvl5pPr>
            <a:lvl6pPr lvl="5" algn="ctr">
              <a:spcBef>
                <a:spcPts val="0"/>
              </a:spcBef>
              <a:spcAft>
                <a:spcPts val="0"/>
              </a:spcAft>
              <a:buClr>
                <a:schemeClr val="lt1"/>
              </a:buClr>
              <a:buSzPts val="5200"/>
              <a:buNone/>
              <a:defRPr sz="5200">
                <a:solidFill>
                  <a:schemeClr val="lt1"/>
                </a:solidFill>
              </a:defRPr>
            </a:lvl6pPr>
            <a:lvl7pPr lvl="6" algn="ctr">
              <a:spcBef>
                <a:spcPts val="0"/>
              </a:spcBef>
              <a:spcAft>
                <a:spcPts val="0"/>
              </a:spcAft>
              <a:buClr>
                <a:schemeClr val="lt1"/>
              </a:buClr>
              <a:buSzPts val="5200"/>
              <a:buNone/>
              <a:defRPr sz="5200">
                <a:solidFill>
                  <a:schemeClr val="lt1"/>
                </a:solidFill>
              </a:defRPr>
            </a:lvl7pPr>
            <a:lvl8pPr lvl="7" algn="ctr">
              <a:spcBef>
                <a:spcPts val="0"/>
              </a:spcBef>
              <a:spcAft>
                <a:spcPts val="0"/>
              </a:spcAft>
              <a:buClr>
                <a:schemeClr val="lt1"/>
              </a:buClr>
              <a:buSzPts val="5200"/>
              <a:buNone/>
              <a:defRPr sz="5200">
                <a:solidFill>
                  <a:schemeClr val="lt1"/>
                </a:solidFill>
              </a:defRPr>
            </a:lvl8pPr>
            <a:lvl9pPr lvl="8" algn="ctr">
              <a:spcBef>
                <a:spcPts val="0"/>
              </a:spcBef>
              <a:spcAft>
                <a:spcPts val="0"/>
              </a:spcAft>
              <a:buClr>
                <a:schemeClr val="lt1"/>
              </a:buClr>
              <a:buSzPts val="5200"/>
              <a:buNone/>
              <a:defRPr sz="5200">
                <a:solidFill>
                  <a:schemeClr val="lt1"/>
                </a:solidFill>
              </a:defRPr>
            </a:lvl9pPr>
          </a:lstStyle>
          <a:p>
            <a:endParaRPr/>
          </a:p>
        </p:txBody>
      </p:sp>
      <p:sp>
        <p:nvSpPr>
          <p:cNvPr id="12" name="Google Shape;12;p2"/>
          <p:cNvSpPr txBox="1">
            <a:spLocks noGrp="1"/>
          </p:cNvSpPr>
          <p:nvPr>
            <p:ph type="subTitle" idx="1"/>
          </p:nvPr>
        </p:nvSpPr>
        <p:spPr>
          <a:xfrm>
            <a:off x="1818538" y="3497504"/>
            <a:ext cx="5506800" cy="365700"/>
          </a:xfrm>
          <a:prstGeom prst="rect">
            <a:avLst/>
          </a:prstGeom>
          <a:noFill/>
        </p:spPr>
        <p:txBody>
          <a:bodyPr spcFirstLastPara="1" wrap="square" lIns="91425" tIns="91425" rIns="91425" bIns="91425" anchor="t" anchorCtr="0">
            <a:noAutofit/>
          </a:bodyPr>
          <a:lstStyle>
            <a:lvl1pPr lvl="0" algn="ctr">
              <a:spcBef>
                <a:spcPts val="0"/>
              </a:spcBef>
              <a:spcAft>
                <a:spcPts val="0"/>
              </a:spcAft>
              <a:buSzPts val="1400"/>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3" name="Google Shape;13;p2"/>
          <p:cNvPicPr preferRelativeResize="0"/>
          <p:nvPr/>
        </p:nvPicPr>
        <p:blipFill>
          <a:blip r:embed="rId3">
            <a:alphaModFix/>
          </a:blip>
          <a:stretch>
            <a:fillRect/>
          </a:stretch>
        </p:blipFill>
        <p:spPr>
          <a:xfrm>
            <a:off x="6924450" y="3922299"/>
            <a:ext cx="2818750" cy="1186000"/>
          </a:xfrm>
          <a:prstGeom prst="rect">
            <a:avLst/>
          </a:prstGeom>
          <a:noFill/>
          <a:ln>
            <a:noFill/>
          </a:ln>
        </p:spPr>
      </p:pic>
      <p:pic>
        <p:nvPicPr>
          <p:cNvPr id="14" name="Google Shape;14;p2"/>
          <p:cNvPicPr preferRelativeResize="0"/>
          <p:nvPr/>
        </p:nvPicPr>
        <p:blipFill>
          <a:blip r:embed="rId3">
            <a:alphaModFix/>
          </a:blip>
          <a:stretch>
            <a:fillRect/>
          </a:stretch>
        </p:blipFill>
        <p:spPr>
          <a:xfrm>
            <a:off x="-1751850" y="-190355"/>
            <a:ext cx="3616949" cy="15218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79"/>
        <p:cNvGrpSpPr/>
        <p:nvPr/>
      </p:nvGrpSpPr>
      <p:grpSpPr>
        <a:xfrm>
          <a:off x="0" y="0"/>
          <a:ext cx="0" cy="0"/>
          <a:chOff x="0" y="0"/>
          <a:chExt cx="0" cy="0"/>
        </a:xfrm>
      </p:grpSpPr>
      <p:pic>
        <p:nvPicPr>
          <p:cNvPr id="280" name="Google Shape;280;p32"/>
          <p:cNvPicPr preferRelativeResize="0"/>
          <p:nvPr/>
        </p:nvPicPr>
        <p:blipFill>
          <a:blip r:embed="rId2">
            <a:alphaModFix/>
          </a:blip>
          <a:stretch>
            <a:fillRect/>
          </a:stretch>
        </p:blipFill>
        <p:spPr>
          <a:xfrm>
            <a:off x="0" y="0"/>
            <a:ext cx="9143966" cy="5143500"/>
          </a:xfrm>
          <a:prstGeom prst="rect">
            <a:avLst/>
          </a:prstGeom>
          <a:noFill/>
          <a:ln>
            <a:noFill/>
          </a:ln>
        </p:spPr>
      </p:pic>
      <p:sp>
        <p:nvSpPr>
          <p:cNvPr id="281" name="Google Shape;281;p32"/>
          <p:cNvSpPr/>
          <p:nvPr/>
        </p:nvSpPr>
        <p:spPr>
          <a:xfrm flipH="1">
            <a:off x="287366"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82" name="Google Shape;282;p32"/>
          <p:cNvPicPr preferRelativeResize="0"/>
          <p:nvPr/>
        </p:nvPicPr>
        <p:blipFill>
          <a:blip r:embed="rId3">
            <a:alphaModFix/>
          </a:blip>
          <a:stretch>
            <a:fillRect/>
          </a:stretch>
        </p:blipFill>
        <p:spPr>
          <a:xfrm>
            <a:off x="-1447050" y="4448320"/>
            <a:ext cx="3616949" cy="1521850"/>
          </a:xfrm>
          <a:prstGeom prst="rect">
            <a:avLst/>
          </a:prstGeom>
          <a:noFill/>
          <a:ln>
            <a:noFill/>
          </a:ln>
        </p:spPr>
      </p:pic>
      <p:pic>
        <p:nvPicPr>
          <p:cNvPr id="283" name="Google Shape;283;p32"/>
          <p:cNvPicPr preferRelativeResize="0"/>
          <p:nvPr/>
        </p:nvPicPr>
        <p:blipFill>
          <a:blip r:embed="rId3">
            <a:alphaModFix/>
          </a:blip>
          <a:stretch>
            <a:fillRect/>
          </a:stretch>
        </p:blipFill>
        <p:spPr>
          <a:xfrm>
            <a:off x="7124475" y="4312824"/>
            <a:ext cx="2818750" cy="118600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284"/>
        <p:cNvGrpSpPr/>
        <p:nvPr/>
      </p:nvGrpSpPr>
      <p:grpSpPr>
        <a:xfrm>
          <a:off x="0" y="0"/>
          <a:ext cx="0" cy="0"/>
          <a:chOff x="0" y="0"/>
          <a:chExt cx="0" cy="0"/>
        </a:xfrm>
      </p:grpSpPr>
      <p:pic>
        <p:nvPicPr>
          <p:cNvPr id="285" name="Google Shape;285;p33"/>
          <p:cNvPicPr preferRelativeResize="0"/>
          <p:nvPr/>
        </p:nvPicPr>
        <p:blipFill rotWithShape="1">
          <a:blip r:embed="rId2">
            <a:alphaModFix/>
          </a:blip>
          <a:srcRect/>
          <a:stretch/>
        </p:blipFill>
        <p:spPr>
          <a:xfrm flipH="1">
            <a:off x="0" y="0"/>
            <a:ext cx="9143966" cy="5143500"/>
          </a:xfrm>
          <a:prstGeom prst="rect">
            <a:avLst/>
          </a:prstGeom>
          <a:noFill/>
          <a:ln>
            <a:noFill/>
          </a:ln>
        </p:spPr>
      </p:pic>
      <p:sp>
        <p:nvSpPr>
          <p:cNvPr id="286" name="Google Shape;286;p33"/>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87" name="Google Shape;287;p33"/>
          <p:cNvPicPr preferRelativeResize="0"/>
          <p:nvPr/>
        </p:nvPicPr>
        <p:blipFill>
          <a:blip r:embed="rId3">
            <a:alphaModFix/>
          </a:blip>
          <a:stretch>
            <a:fillRect/>
          </a:stretch>
        </p:blipFill>
        <p:spPr>
          <a:xfrm>
            <a:off x="6887325" y="4095895"/>
            <a:ext cx="3616949" cy="1521850"/>
          </a:xfrm>
          <a:prstGeom prst="rect">
            <a:avLst/>
          </a:prstGeom>
          <a:noFill/>
          <a:ln>
            <a:noFill/>
          </a:ln>
        </p:spPr>
      </p:pic>
      <p:pic>
        <p:nvPicPr>
          <p:cNvPr id="288" name="Google Shape;288;p33"/>
          <p:cNvPicPr preferRelativeResize="0"/>
          <p:nvPr/>
        </p:nvPicPr>
        <p:blipFill>
          <a:blip r:embed="rId3">
            <a:alphaModFix/>
          </a:blip>
          <a:stretch>
            <a:fillRect/>
          </a:stretch>
        </p:blipFill>
        <p:spPr>
          <a:xfrm>
            <a:off x="-1419450" y="4236624"/>
            <a:ext cx="2818750" cy="1186000"/>
          </a:xfrm>
          <a:prstGeom prst="rect">
            <a:avLst/>
          </a:prstGeom>
          <a:noFill/>
          <a:ln>
            <a:noFill/>
          </a:ln>
        </p:spPr>
      </p:pic>
      <p:pic>
        <p:nvPicPr>
          <p:cNvPr id="289" name="Google Shape;289;p33"/>
          <p:cNvPicPr preferRelativeResize="0"/>
          <p:nvPr/>
        </p:nvPicPr>
        <p:blipFill>
          <a:blip r:embed="rId3">
            <a:alphaModFix/>
          </a:blip>
          <a:stretch>
            <a:fillRect/>
          </a:stretch>
        </p:blipFill>
        <p:spPr>
          <a:xfrm>
            <a:off x="2422050" y="-955530"/>
            <a:ext cx="3616949" cy="152185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a:blip r:embed="rId2">
            <a:alphaModFix/>
          </a:blip>
          <a:stretch>
            <a:fillRect/>
          </a:stretch>
        </p:blipFill>
        <p:spPr>
          <a:xfrm>
            <a:off x="0" y="0"/>
            <a:ext cx="9143966" cy="5143500"/>
          </a:xfrm>
          <a:prstGeom prst="rect">
            <a:avLst/>
          </a:prstGeom>
          <a:noFill/>
          <a:ln>
            <a:noFill/>
          </a:ln>
        </p:spPr>
      </p:pic>
      <p:sp>
        <p:nvSpPr>
          <p:cNvPr id="17" name="Google Shape;17;p3"/>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txBox="1">
            <a:spLocks noGrp="1"/>
          </p:cNvSpPr>
          <p:nvPr>
            <p:ph type="title"/>
          </p:nvPr>
        </p:nvSpPr>
        <p:spPr>
          <a:xfrm>
            <a:off x="1791000" y="2457449"/>
            <a:ext cx="5562000" cy="640200"/>
          </a:xfrm>
          <a:prstGeom prst="rect">
            <a:avLst/>
          </a:prstGeom>
          <a:noFill/>
        </p:spPr>
        <p:txBody>
          <a:bodyPr spcFirstLastPara="1" wrap="square" lIns="91425" tIns="91425" rIns="91425" bIns="91425" anchor="t" anchorCtr="0">
            <a:noAutofit/>
          </a:bodyPr>
          <a:lstStyle>
            <a:lvl1pPr lvl="0">
              <a:spcBef>
                <a:spcPts val="0"/>
              </a:spcBef>
              <a:spcAft>
                <a:spcPts val="0"/>
              </a:spcAft>
              <a:buSzPts val="3600"/>
              <a:buNone/>
              <a:defRPr sz="4000"/>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9" name="Google Shape;19;p3"/>
          <p:cNvSpPr txBox="1">
            <a:spLocks noGrp="1"/>
          </p:cNvSpPr>
          <p:nvPr>
            <p:ph type="title" idx="2" hasCustomPrompt="1"/>
          </p:nvPr>
        </p:nvSpPr>
        <p:spPr>
          <a:xfrm>
            <a:off x="4069050" y="1294700"/>
            <a:ext cx="1005900" cy="10059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6000"/>
              <a:buNone/>
              <a:defRPr sz="5500">
                <a:solidFill>
                  <a:schemeClr val="dk1"/>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0" name="Google Shape;20;p3"/>
          <p:cNvSpPr txBox="1">
            <a:spLocks noGrp="1"/>
          </p:cNvSpPr>
          <p:nvPr>
            <p:ph type="subTitle" idx="1"/>
          </p:nvPr>
        </p:nvSpPr>
        <p:spPr>
          <a:xfrm>
            <a:off x="1792200" y="3483100"/>
            <a:ext cx="5559600" cy="3657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pic>
        <p:nvPicPr>
          <p:cNvPr id="21" name="Google Shape;21;p3"/>
          <p:cNvPicPr preferRelativeResize="0"/>
          <p:nvPr/>
        </p:nvPicPr>
        <p:blipFill>
          <a:blip r:embed="rId3">
            <a:alphaModFix/>
          </a:blip>
          <a:stretch>
            <a:fillRect/>
          </a:stretch>
        </p:blipFill>
        <p:spPr>
          <a:xfrm>
            <a:off x="95025" y="-646501"/>
            <a:ext cx="2818750" cy="1186000"/>
          </a:xfrm>
          <a:prstGeom prst="rect">
            <a:avLst/>
          </a:prstGeom>
          <a:noFill/>
          <a:ln>
            <a:noFill/>
          </a:ln>
        </p:spPr>
      </p:pic>
      <p:pic>
        <p:nvPicPr>
          <p:cNvPr id="22" name="Google Shape;22;p3"/>
          <p:cNvPicPr preferRelativeResize="0"/>
          <p:nvPr/>
        </p:nvPicPr>
        <p:blipFill>
          <a:blip r:embed="rId3">
            <a:alphaModFix/>
          </a:blip>
          <a:stretch>
            <a:fillRect/>
          </a:stretch>
        </p:blipFill>
        <p:spPr>
          <a:xfrm>
            <a:off x="2496300" y="4599420"/>
            <a:ext cx="3616949" cy="152185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5"/>
        <p:cNvGrpSpPr/>
        <p:nvPr/>
      </p:nvGrpSpPr>
      <p:grpSpPr>
        <a:xfrm>
          <a:off x="0" y="0"/>
          <a:ext cx="0" cy="0"/>
          <a:chOff x="0" y="0"/>
          <a:chExt cx="0" cy="0"/>
        </a:xfrm>
      </p:grpSpPr>
      <p:pic>
        <p:nvPicPr>
          <p:cNvPr id="46" name="Google Shape;46;p7"/>
          <p:cNvPicPr preferRelativeResize="0"/>
          <p:nvPr/>
        </p:nvPicPr>
        <p:blipFill rotWithShape="1">
          <a:blip r:embed="rId2">
            <a:alphaModFix/>
          </a:blip>
          <a:srcRect/>
          <a:stretch/>
        </p:blipFill>
        <p:spPr>
          <a:xfrm>
            <a:off x="0" y="0"/>
            <a:ext cx="9143966" cy="5143500"/>
          </a:xfrm>
          <a:prstGeom prst="rect">
            <a:avLst/>
          </a:prstGeom>
          <a:noFill/>
          <a:ln>
            <a:noFill/>
          </a:ln>
        </p:spPr>
      </p:pic>
      <p:sp>
        <p:nvSpPr>
          <p:cNvPr id="47" name="Google Shape;47;p7"/>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7"/>
          <p:cNvSpPr txBox="1">
            <a:spLocks noGrp="1"/>
          </p:cNvSpPr>
          <p:nvPr>
            <p:ph type="body" idx="1"/>
          </p:nvPr>
        </p:nvSpPr>
        <p:spPr>
          <a:xfrm>
            <a:off x="2238000" y="1613956"/>
            <a:ext cx="4668000" cy="2194500"/>
          </a:xfrm>
          <a:prstGeom prst="rect">
            <a:avLst/>
          </a:prstGeom>
        </p:spPr>
        <p:txBody>
          <a:bodyPr spcFirstLastPara="1" wrap="square" lIns="91425" tIns="91425" rIns="91425" bIns="91425" anchor="ctr" anchorCtr="0">
            <a:noAutofit/>
          </a:bodyPr>
          <a:lstStyle>
            <a:lvl1pPr marL="457200" lvl="0" indent="-330200" rtl="0">
              <a:lnSpc>
                <a:spcPct val="100000"/>
              </a:lnSpc>
              <a:spcBef>
                <a:spcPts val="0"/>
              </a:spcBef>
              <a:spcAft>
                <a:spcPts val="0"/>
              </a:spcAft>
              <a:buClr>
                <a:schemeClr val="dk1"/>
              </a:buClr>
              <a:buSzPts val="1600"/>
              <a:buFont typeface="Mulish Light"/>
              <a:buChar char="●"/>
              <a:defRPr/>
            </a:lvl1pPr>
            <a:lvl2pPr marL="914400" lvl="1" indent="-330200" rtl="0">
              <a:lnSpc>
                <a:spcPct val="100000"/>
              </a:lnSpc>
              <a:spcBef>
                <a:spcPts val="0"/>
              </a:spcBef>
              <a:spcAft>
                <a:spcPts val="0"/>
              </a:spcAft>
              <a:buSzPts val="1600"/>
              <a:buFont typeface="Nunito Light"/>
              <a:buChar char="○"/>
              <a:defRPr/>
            </a:lvl2pPr>
            <a:lvl3pPr marL="1371600" lvl="2" indent="-323850" rtl="0">
              <a:lnSpc>
                <a:spcPct val="100000"/>
              </a:lnSpc>
              <a:spcBef>
                <a:spcPts val="1600"/>
              </a:spcBef>
              <a:spcAft>
                <a:spcPts val="0"/>
              </a:spcAft>
              <a:buSzPts val="1500"/>
              <a:buFont typeface="Nunito Light"/>
              <a:buChar char="■"/>
              <a:defRPr/>
            </a:lvl3pPr>
            <a:lvl4pPr marL="1828800" lvl="3" indent="-323850" rtl="0">
              <a:lnSpc>
                <a:spcPct val="100000"/>
              </a:lnSpc>
              <a:spcBef>
                <a:spcPts val="1600"/>
              </a:spcBef>
              <a:spcAft>
                <a:spcPts val="0"/>
              </a:spcAft>
              <a:buSzPts val="1500"/>
              <a:buFont typeface="Nunito Light"/>
              <a:buChar char="●"/>
              <a:defRPr/>
            </a:lvl4pPr>
            <a:lvl5pPr marL="2286000" lvl="4" indent="-317500" rtl="0">
              <a:lnSpc>
                <a:spcPct val="100000"/>
              </a:lnSpc>
              <a:spcBef>
                <a:spcPts val="1600"/>
              </a:spcBef>
              <a:spcAft>
                <a:spcPts val="0"/>
              </a:spcAft>
              <a:buSzPts val="1400"/>
              <a:buFont typeface="Nunito Light"/>
              <a:buChar char="○"/>
              <a:defRPr/>
            </a:lvl5pPr>
            <a:lvl6pPr marL="2743200" lvl="5" indent="-317500" rtl="0">
              <a:lnSpc>
                <a:spcPct val="100000"/>
              </a:lnSpc>
              <a:spcBef>
                <a:spcPts val="1600"/>
              </a:spcBef>
              <a:spcAft>
                <a:spcPts val="0"/>
              </a:spcAft>
              <a:buSzPts val="1400"/>
              <a:buFont typeface="Nunito Light"/>
              <a:buChar char="■"/>
              <a:defRPr/>
            </a:lvl6pPr>
            <a:lvl7pPr marL="3200400" lvl="6" indent="-311150" rtl="0">
              <a:lnSpc>
                <a:spcPct val="100000"/>
              </a:lnSpc>
              <a:spcBef>
                <a:spcPts val="1600"/>
              </a:spcBef>
              <a:spcAft>
                <a:spcPts val="0"/>
              </a:spcAft>
              <a:buSzPts val="1300"/>
              <a:buFont typeface="Nunito Light"/>
              <a:buChar char="●"/>
              <a:defRPr/>
            </a:lvl7pPr>
            <a:lvl8pPr marL="3657600" lvl="7" indent="-311150" rtl="0">
              <a:lnSpc>
                <a:spcPct val="100000"/>
              </a:lnSpc>
              <a:spcBef>
                <a:spcPts val="1600"/>
              </a:spcBef>
              <a:spcAft>
                <a:spcPts val="0"/>
              </a:spcAft>
              <a:buSzPts val="1300"/>
              <a:buFont typeface="Nunito Light"/>
              <a:buChar char="○"/>
              <a:defRPr/>
            </a:lvl8pPr>
            <a:lvl9pPr marL="4114800" lvl="8" indent="-317500" rtl="0">
              <a:lnSpc>
                <a:spcPct val="100000"/>
              </a:lnSpc>
              <a:spcBef>
                <a:spcPts val="1600"/>
              </a:spcBef>
              <a:spcAft>
                <a:spcPts val="1600"/>
              </a:spcAft>
              <a:buSzPts val="1400"/>
              <a:buFont typeface="Nunito Light"/>
              <a:buChar char="■"/>
              <a:defRPr/>
            </a:lvl9pPr>
          </a:lstStyle>
          <a:p>
            <a:endParaRPr/>
          </a:p>
        </p:txBody>
      </p:sp>
      <p:sp>
        <p:nvSpPr>
          <p:cNvPr id="49" name="Google Shape;49;p7"/>
          <p:cNvSpPr txBox="1">
            <a:spLocks noGrp="1"/>
          </p:cNvSpPr>
          <p:nvPr>
            <p:ph type="title"/>
          </p:nvPr>
        </p:nvSpPr>
        <p:spPr>
          <a:xfrm>
            <a:off x="720000" y="365760"/>
            <a:ext cx="7704000" cy="5487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pic>
        <p:nvPicPr>
          <p:cNvPr id="50" name="Google Shape;50;p7"/>
          <p:cNvPicPr preferRelativeResize="0"/>
          <p:nvPr/>
        </p:nvPicPr>
        <p:blipFill>
          <a:blip r:embed="rId3">
            <a:alphaModFix/>
          </a:blip>
          <a:stretch>
            <a:fillRect/>
          </a:stretch>
        </p:blipFill>
        <p:spPr>
          <a:xfrm>
            <a:off x="8010300" y="2207799"/>
            <a:ext cx="2818750" cy="1186000"/>
          </a:xfrm>
          <a:prstGeom prst="rect">
            <a:avLst/>
          </a:prstGeom>
          <a:noFill/>
          <a:ln>
            <a:noFill/>
          </a:ln>
        </p:spPr>
      </p:pic>
      <p:pic>
        <p:nvPicPr>
          <p:cNvPr id="51" name="Google Shape;51;p7"/>
          <p:cNvPicPr preferRelativeResize="0"/>
          <p:nvPr/>
        </p:nvPicPr>
        <p:blipFill>
          <a:blip r:embed="rId3">
            <a:alphaModFix/>
          </a:blip>
          <a:stretch>
            <a:fillRect/>
          </a:stretch>
        </p:blipFill>
        <p:spPr>
          <a:xfrm>
            <a:off x="-2592150" y="838345"/>
            <a:ext cx="3616949" cy="1521850"/>
          </a:xfrm>
          <a:prstGeom prst="rect">
            <a:avLst/>
          </a:prstGeom>
          <a:noFill/>
          <a:ln>
            <a:noFill/>
          </a:ln>
        </p:spPr>
      </p:pic>
      <p:pic>
        <p:nvPicPr>
          <p:cNvPr id="52" name="Google Shape;52;p7"/>
          <p:cNvPicPr preferRelativeResize="0"/>
          <p:nvPr/>
        </p:nvPicPr>
        <p:blipFill>
          <a:blip r:embed="rId3">
            <a:alphaModFix/>
          </a:blip>
          <a:stretch>
            <a:fillRect/>
          </a:stretch>
        </p:blipFill>
        <p:spPr>
          <a:xfrm>
            <a:off x="2763525" y="4192520"/>
            <a:ext cx="3616949" cy="152185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3"/>
        <p:cNvGrpSpPr/>
        <p:nvPr/>
      </p:nvGrpSpPr>
      <p:grpSpPr>
        <a:xfrm>
          <a:off x="0" y="0"/>
          <a:ext cx="0" cy="0"/>
          <a:chOff x="0" y="0"/>
          <a:chExt cx="0" cy="0"/>
        </a:xfrm>
      </p:grpSpPr>
      <p:pic>
        <p:nvPicPr>
          <p:cNvPr id="54" name="Google Shape;54;p8"/>
          <p:cNvPicPr preferRelativeResize="0"/>
          <p:nvPr/>
        </p:nvPicPr>
        <p:blipFill>
          <a:blip r:embed="rId2">
            <a:alphaModFix/>
          </a:blip>
          <a:stretch>
            <a:fillRect/>
          </a:stretch>
        </p:blipFill>
        <p:spPr>
          <a:xfrm flipH="1">
            <a:off x="0" y="0"/>
            <a:ext cx="9143966" cy="5143500"/>
          </a:xfrm>
          <a:prstGeom prst="rect">
            <a:avLst/>
          </a:prstGeom>
          <a:noFill/>
          <a:ln>
            <a:noFill/>
          </a:ln>
        </p:spPr>
      </p:pic>
      <p:sp>
        <p:nvSpPr>
          <p:cNvPr id="55" name="Google Shape;55;p8"/>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txBox="1">
            <a:spLocks noGrp="1"/>
          </p:cNvSpPr>
          <p:nvPr>
            <p:ph type="title"/>
          </p:nvPr>
        </p:nvSpPr>
        <p:spPr>
          <a:xfrm>
            <a:off x="2098350" y="1411688"/>
            <a:ext cx="4947300" cy="2265300"/>
          </a:xfrm>
          <a:prstGeom prst="rect">
            <a:avLst/>
          </a:prstGeom>
        </p:spPr>
        <p:txBody>
          <a:bodyPr spcFirstLastPara="1" wrap="square" lIns="91425" tIns="91425" rIns="91425" bIns="91425" anchor="t" anchorCtr="0">
            <a:noAutofit/>
          </a:bodyPr>
          <a:lstStyle>
            <a:lvl1pPr lvl="0">
              <a:lnSpc>
                <a:spcPct val="70000"/>
              </a:lnSpc>
              <a:spcBef>
                <a:spcPts val="0"/>
              </a:spcBef>
              <a:spcAft>
                <a:spcPts val="0"/>
              </a:spcAft>
              <a:buSzPts val="4800"/>
              <a:buNone/>
              <a:defRPr sz="72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57" name="Google Shape;57;p8"/>
          <p:cNvPicPr preferRelativeResize="0"/>
          <p:nvPr/>
        </p:nvPicPr>
        <p:blipFill>
          <a:blip r:embed="rId3">
            <a:alphaModFix/>
          </a:blip>
          <a:stretch>
            <a:fillRect/>
          </a:stretch>
        </p:blipFill>
        <p:spPr>
          <a:xfrm>
            <a:off x="7334025" y="4246149"/>
            <a:ext cx="2818750" cy="1186000"/>
          </a:xfrm>
          <a:prstGeom prst="rect">
            <a:avLst/>
          </a:prstGeom>
          <a:noFill/>
          <a:ln>
            <a:noFill/>
          </a:ln>
        </p:spPr>
      </p:pic>
      <p:pic>
        <p:nvPicPr>
          <p:cNvPr id="58" name="Google Shape;58;p8"/>
          <p:cNvPicPr preferRelativeResize="0"/>
          <p:nvPr/>
        </p:nvPicPr>
        <p:blipFill>
          <a:blip r:embed="rId3">
            <a:alphaModFix/>
          </a:blip>
          <a:stretch>
            <a:fillRect/>
          </a:stretch>
        </p:blipFill>
        <p:spPr>
          <a:xfrm>
            <a:off x="-1685175" y="4295920"/>
            <a:ext cx="3616949" cy="152185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pic>
        <p:nvPicPr>
          <p:cNvPr id="60" name="Google Shape;60;p9"/>
          <p:cNvPicPr preferRelativeResize="0"/>
          <p:nvPr/>
        </p:nvPicPr>
        <p:blipFill>
          <a:blip r:embed="rId2">
            <a:alphaModFix/>
          </a:blip>
          <a:stretch>
            <a:fillRect/>
          </a:stretch>
        </p:blipFill>
        <p:spPr>
          <a:xfrm flipH="1">
            <a:off x="0" y="0"/>
            <a:ext cx="9143966" cy="5143500"/>
          </a:xfrm>
          <a:prstGeom prst="rect">
            <a:avLst/>
          </a:prstGeom>
          <a:noFill/>
          <a:ln>
            <a:noFill/>
          </a:ln>
        </p:spPr>
      </p:pic>
      <p:sp>
        <p:nvSpPr>
          <p:cNvPr id="61" name="Google Shape;61;p9"/>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9"/>
          <p:cNvSpPr txBox="1">
            <a:spLocks noGrp="1"/>
          </p:cNvSpPr>
          <p:nvPr>
            <p:ph type="title"/>
          </p:nvPr>
        </p:nvSpPr>
        <p:spPr>
          <a:xfrm>
            <a:off x="1920150" y="1473500"/>
            <a:ext cx="5303700" cy="12348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9400" b="1">
                <a:latin typeface="Oooh Baby"/>
                <a:ea typeface="Oooh Baby"/>
                <a:cs typeface="Oooh Baby"/>
                <a:sym typeface="Oooh Baby"/>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63" name="Google Shape;63;p9"/>
          <p:cNvSpPr txBox="1">
            <a:spLocks noGrp="1"/>
          </p:cNvSpPr>
          <p:nvPr>
            <p:ph type="subTitle" idx="1"/>
          </p:nvPr>
        </p:nvSpPr>
        <p:spPr>
          <a:xfrm>
            <a:off x="1920150" y="2938050"/>
            <a:ext cx="5303700" cy="548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pic>
        <p:nvPicPr>
          <p:cNvPr id="64" name="Google Shape;64;p9"/>
          <p:cNvPicPr preferRelativeResize="0"/>
          <p:nvPr/>
        </p:nvPicPr>
        <p:blipFill>
          <a:blip r:embed="rId3">
            <a:alphaModFix/>
          </a:blip>
          <a:stretch>
            <a:fillRect/>
          </a:stretch>
        </p:blipFill>
        <p:spPr>
          <a:xfrm>
            <a:off x="-1028925" y="4599424"/>
            <a:ext cx="2818750" cy="1186000"/>
          </a:xfrm>
          <a:prstGeom prst="rect">
            <a:avLst/>
          </a:prstGeom>
          <a:noFill/>
          <a:ln>
            <a:noFill/>
          </a:ln>
        </p:spPr>
      </p:pic>
      <p:pic>
        <p:nvPicPr>
          <p:cNvPr id="65" name="Google Shape;65;p9"/>
          <p:cNvPicPr preferRelativeResize="0"/>
          <p:nvPr/>
        </p:nvPicPr>
        <p:blipFill>
          <a:blip r:embed="rId3">
            <a:alphaModFix/>
          </a:blip>
          <a:stretch>
            <a:fillRect/>
          </a:stretch>
        </p:blipFill>
        <p:spPr>
          <a:xfrm>
            <a:off x="7249275" y="-723755"/>
            <a:ext cx="3616949" cy="152185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77"/>
        <p:cNvGrpSpPr/>
        <p:nvPr/>
      </p:nvGrpSpPr>
      <p:grpSpPr>
        <a:xfrm>
          <a:off x="0" y="0"/>
          <a:ext cx="0" cy="0"/>
          <a:chOff x="0" y="0"/>
          <a:chExt cx="0" cy="0"/>
        </a:xfrm>
      </p:grpSpPr>
      <p:pic>
        <p:nvPicPr>
          <p:cNvPr id="78" name="Google Shape;78;p13"/>
          <p:cNvPicPr preferRelativeResize="0"/>
          <p:nvPr/>
        </p:nvPicPr>
        <p:blipFill rotWithShape="1">
          <a:blip r:embed="rId2">
            <a:alphaModFix/>
          </a:blip>
          <a:srcRect/>
          <a:stretch/>
        </p:blipFill>
        <p:spPr>
          <a:xfrm>
            <a:off x="0" y="0"/>
            <a:ext cx="9143966" cy="5143500"/>
          </a:xfrm>
          <a:prstGeom prst="rect">
            <a:avLst/>
          </a:prstGeom>
          <a:noFill/>
          <a:ln>
            <a:noFill/>
          </a:ln>
        </p:spPr>
      </p:pic>
      <p:sp>
        <p:nvSpPr>
          <p:cNvPr id="79" name="Google Shape;79;p13"/>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3"/>
          <p:cNvSpPr txBox="1">
            <a:spLocks noGrp="1"/>
          </p:cNvSpPr>
          <p:nvPr>
            <p:ph type="title"/>
          </p:nvPr>
        </p:nvSpPr>
        <p:spPr>
          <a:xfrm>
            <a:off x="1878417" y="1250800"/>
            <a:ext cx="24066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81" name="Google Shape;81;p13"/>
          <p:cNvSpPr txBox="1">
            <a:spLocks noGrp="1"/>
          </p:cNvSpPr>
          <p:nvPr>
            <p:ph type="subTitle" idx="1"/>
          </p:nvPr>
        </p:nvSpPr>
        <p:spPr>
          <a:xfrm>
            <a:off x="1878417" y="1465599"/>
            <a:ext cx="24066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2" name="Google Shape;82;p13"/>
          <p:cNvSpPr txBox="1">
            <a:spLocks noGrp="1"/>
          </p:cNvSpPr>
          <p:nvPr>
            <p:ph type="title" idx="2"/>
          </p:nvPr>
        </p:nvSpPr>
        <p:spPr>
          <a:xfrm flipH="1">
            <a:off x="5764823" y="1250800"/>
            <a:ext cx="24048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83" name="Google Shape;83;p13"/>
          <p:cNvSpPr txBox="1">
            <a:spLocks noGrp="1"/>
          </p:cNvSpPr>
          <p:nvPr>
            <p:ph type="subTitle" idx="3"/>
          </p:nvPr>
        </p:nvSpPr>
        <p:spPr>
          <a:xfrm flipH="1">
            <a:off x="5764815" y="1465598"/>
            <a:ext cx="24045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4" name="Google Shape;84;p13"/>
          <p:cNvSpPr txBox="1">
            <a:spLocks noGrp="1"/>
          </p:cNvSpPr>
          <p:nvPr>
            <p:ph type="title" idx="4" hasCustomPrompt="1"/>
          </p:nvPr>
        </p:nvSpPr>
        <p:spPr>
          <a:xfrm>
            <a:off x="974377" y="1253050"/>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5" name="Google Shape;85;p13"/>
          <p:cNvSpPr txBox="1">
            <a:spLocks noGrp="1"/>
          </p:cNvSpPr>
          <p:nvPr>
            <p:ph type="title" idx="5" hasCustomPrompt="1"/>
          </p:nvPr>
        </p:nvSpPr>
        <p:spPr>
          <a:xfrm flipH="1">
            <a:off x="4836667" y="1253050"/>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86" name="Google Shape;86;p13"/>
          <p:cNvSpPr txBox="1">
            <a:spLocks noGrp="1"/>
          </p:cNvSpPr>
          <p:nvPr>
            <p:ph type="title" idx="6"/>
          </p:nvPr>
        </p:nvSpPr>
        <p:spPr>
          <a:xfrm>
            <a:off x="720000" y="365760"/>
            <a:ext cx="7704000" cy="5487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87" name="Google Shape;87;p13"/>
          <p:cNvSpPr txBox="1">
            <a:spLocks noGrp="1"/>
          </p:cNvSpPr>
          <p:nvPr>
            <p:ph type="title" idx="7"/>
          </p:nvPr>
        </p:nvSpPr>
        <p:spPr>
          <a:xfrm>
            <a:off x="1878417" y="2397071"/>
            <a:ext cx="24066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88" name="Google Shape;88;p13"/>
          <p:cNvSpPr txBox="1">
            <a:spLocks noGrp="1"/>
          </p:cNvSpPr>
          <p:nvPr>
            <p:ph type="subTitle" idx="8"/>
          </p:nvPr>
        </p:nvSpPr>
        <p:spPr>
          <a:xfrm>
            <a:off x="1878417" y="2613104"/>
            <a:ext cx="24069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9" name="Google Shape;89;p13"/>
          <p:cNvSpPr txBox="1">
            <a:spLocks noGrp="1"/>
          </p:cNvSpPr>
          <p:nvPr>
            <p:ph type="title" idx="9"/>
          </p:nvPr>
        </p:nvSpPr>
        <p:spPr>
          <a:xfrm flipH="1">
            <a:off x="5764823" y="2397076"/>
            <a:ext cx="24048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0" name="Google Shape;90;p13"/>
          <p:cNvSpPr txBox="1">
            <a:spLocks noGrp="1"/>
          </p:cNvSpPr>
          <p:nvPr>
            <p:ph type="subTitle" idx="13"/>
          </p:nvPr>
        </p:nvSpPr>
        <p:spPr>
          <a:xfrm flipH="1">
            <a:off x="5764815" y="2613109"/>
            <a:ext cx="24045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1" name="Google Shape;91;p13"/>
          <p:cNvSpPr txBox="1">
            <a:spLocks noGrp="1"/>
          </p:cNvSpPr>
          <p:nvPr>
            <p:ph type="title" idx="14" hasCustomPrompt="1"/>
          </p:nvPr>
        </p:nvSpPr>
        <p:spPr>
          <a:xfrm>
            <a:off x="974377" y="2399942"/>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2" name="Google Shape;92;p13"/>
          <p:cNvSpPr txBox="1">
            <a:spLocks noGrp="1"/>
          </p:cNvSpPr>
          <p:nvPr>
            <p:ph type="title" idx="15" hasCustomPrompt="1"/>
          </p:nvPr>
        </p:nvSpPr>
        <p:spPr>
          <a:xfrm flipH="1">
            <a:off x="4836667" y="2399942"/>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3" name="Google Shape;93;p13"/>
          <p:cNvSpPr txBox="1">
            <a:spLocks noGrp="1"/>
          </p:cNvSpPr>
          <p:nvPr>
            <p:ph type="title" idx="16"/>
          </p:nvPr>
        </p:nvSpPr>
        <p:spPr>
          <a:xfrm>
            <a:off x="1878417" y="3540067"/>
            <a:ext cx="24066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4" name="Google Shape;94;p13"/>
          <p:cNvSpPr txBox="1">
            <a:spLocks noGrp="1"/>
          </p:cNvSpPr>
          <p:nvPr>
            <p:ph type="subTitle" idx="17"/>
          </p:nvPr>
        </p:nvSpPr>
        <p:spPr>
          <a:xfrm>
            <a:off x="1878417" y="3756100"/>
            <a:ext cx="24069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5" name="Google Shape;95;p13"/>
          <p:cNvSpPr txBox="1">
            <a:spLocks noGrp="1"/>
          </p:cNvSpPr>
          <p:nvPr>
            <p:ph type="title" idx="18"/>
          </p:nvPr>
        </p:nvSpPr>
        <p:spPr>
          <a:xfrm flipH="1">
            <a:off x="5764823" y="3540067"/>
            <a:ext cx="2404800" cy="3657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500"/>
              <a:buNone/>
              <a:defRPr sz="2000">
                <a:solidFill>
                  <a:schemeClr val="dk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6" name="Google Shape;96;p13"/>
          <p:cNvSpPr txBox="1">
            <a:spLocks noGrp="1"/>
          </p:cNvSpPr>
          <p:nvPr>
            <p:ph type="subTitle" idx="19"/>
          </p:nvPr>
        </p:nvSpPr>
        <p:spPr>
          <a:xfrm flipH="1">
            <a:off x="5764815" y="3756100"/>
            <a:ext cx="24045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7" name="Google Shape;97;p13"/>
          <p:cNvSpPr txBox="1">
            <a:spLocks noGrp="1"/>
          </p:cNvSpPr>
          <p:nvPr>
            <p:ph type="title" idx="20" hasCustomPrompt="1"/>
          </p:nvPr>
        </p:nvSpPr>
        <p:spPr>
          <a:xfrm>
            <a:off x="974377" y="3542942"/>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98" name="Google Shape;98;p13"/>
          <p:cNvSpPr txBox="1">
            <a:spLocks noGrp="1"/>
          </p:cNvSpPr>
          <p:nvPr>
            <p:ph type="title" idx="21" hasCustomPrompt="1"/>
          </p:nvPr>
        </p:nvSpPr>
        <p:spPr>
          <a:xfrm flipH="1">
            <a:off x="4836667" y="3542942"/>
            <a:ext cx="759000" cy="759000"/>
          </a:xfrm>
          <a:prstGeom prst="rect">
            <a:avLst/>
          </a:prstGeom>
          <a:solidFill>
            <a:srgbClr val="FFFFFF">
              <a:alpha val="71070"/>
            </a:srgbClr>
          </a:solidFill>
        </p:spPr>
        <p:txBody>
          <a:bodyPr spcFirstLastPara="1" wrap="square" lIns="91425" tIns="91425" rIns="91425" bIns="91425" anchor="ctr" anchorCtr="0">
            <a:noAutofit/>
          </a:bodyPr>
          <a:lstStyle>
            <a:lvl1pPr lvl="0" rtl="0">
              <a:spcBef>
                <a:spcPts val="0"/>
              </a:spcBef>
              <a:spcAft>
                <a:spcPts val="0"/>
              </a:spcAft>
              <a:buSzPts val="3000"/>
              <a:buNone/>
              <a:defRPr sz="2000">
                <a:solidFill>
                  <a:schemeClr val="dk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pic>
        <p:nvPicPr>
          <p:cNvPr id="99" name="Google Shape;99;p13"/>
          <p:cNvPicPr preferRelativeResize="0"/>
          <p:nvPr/>
        </p:nvPicPr>
        <p:blipFill>
          <a:blip r:embed="rId3">
            <a:alphaModFix/>
          </a:blip>
          <a:stretch>
            <a:fillRect/>
          </a:stretch>
        </p:blipFill>
        <p:spPr>
          <a:xfrm>
            <a:off x="7338150" y="4118874"/>
            <a:ext cx="2818750" cy="1186000"/>
          </a:xfrm>
          <a:prstGeom prst="rect">
            <a:avLst/>
          </a:prstGeom>
          <a:noFill/>
          <a:ln>
            <a:noFill/>
          </a:ln>
        </p:spPr>
      </p:pic>
      <p:pic>
        <p:nvPicPr>
          <p:cNvPr id="100" name="Google Shape;100;p13"/>
          <p:cNvPicPr preferRelativeResize="0"/>
          <p:nvPr/>
        </p:nvPicPr>
        <p:blipFill>
          <a:blip r:embed="rId3">
            <a:alphaModFix/>
          </a:blip>
          <a:stretch>
            <a:fillRect/>
          </a:stretch>
        </p:blipFill>
        <p:spPr>
          <a:xfrm>
            <a:off x="-1462600" y="-188101"/>
            <a:ext cx="2818750" cy="11860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2">
  <p:cSld name="CUSTOM_4_1_1">
    <p:spTree>
      <p:nvGrpSpPr>
        <p:cNvPr id="1" name="Shape 150"/>
        <p:cNvGrpSpPr/>
        <p:nvPr/>
      </p:nvGrpSpPr>
      <p:grpSpPr>
        <a:xfrm>
          <a:off x="0" y="0"/>
          <a:ext cx="0" cy="0"/>
          <a:chOff x="0" y="0"/>
          <a:chExt cx="0" cy="0"/>
        </a:xfrm>
      </p:grpSpPr>
      <p:pic>
        <p:nvPicPr>
          <p:cNvPr id="151" name="Google Shape;151;p21"/>
          <p:cNvPicPr preferRelativeResize="0"/>
          <p:nvPr/>
        </p:nvPicPr>
        <p:blipFill rotWithShape="1">
          <a:blip r:embed="rId2">
            <a:alphaModFix/>
          </a:blip>
          <a:srcRect/>
          <a:stretch/>
        </p:blipFill>
        <p:spPr>
          <a:xfrm flipH="1">
            <a:off x="0" y="0"/>
            <a:ext cx="9143966" cy="5143500"/>
          </a:xfrm>
          <a:prstGeom prst="rect">
            <a:avLst/>
          </a:prstGeom>
          <a:noFill/>
          <a:ln>
            <a:noFill/>
          </a:ln>
        </p:spPr>
      </p:pic>
      <p:sp>
        <p:nvSpPr>
          <p:cNvPr id="152" name="Google Shape;152;p21"/>
          <p:cNvSpPr/>
          <p:nvPr/>
        </p:nvSpPr>
        <p:spPr>
          <a:xfrm>
            <a:off x="287400"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1"/>
          <p:cNvSpPr txBox="1">
            <a:spLocks noGrp="1"/>
          </p:cNvSpPr>
          <p:nvPr>
            <p:ph type="title"/>
          </p:nvPr>
        </p:nvSpPr>
        <p:spPr>
          <a:xfrm>
            <a:off x="1011819" y="1399075"/>
            <a:ext cx="3981900" cy="1445700"/>
          </a:xfrm>
          <a:prstGeom prst="rect">
            <a:avLst/>
          </a:prstGeom>
          <a:noFill/>
        </p:spPr>
        <p:txBody>
          <a:bodyPr spcFirstLastPara="1" wrap="square" lIns="91425" tIns="91425" rIns="91425" bIns="91425" anchor="t" anchorCtr="0">
            <a:noAutofit/>
          </a:bodyPr>
          <a:lstStyle>
            <a:lvl1pPr lvl="0" algn="r"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54" name="Google Shape;154;p21"/>
          <p:cNvSpPr txBox="1">
            <a:spLocks noGrp="1"/>
          </p:cNvSpPr>
          <p:nvPr>
            <p:ph type="subTitle" idx="1"/>
          </p:nvPr>
        </p:nvSpPr>
        <p:spPr>
          <a:xfrm>
            <a:off x="1011819" y="3013025"/>
            <a:ext cx="3980400" cy="7314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55" name="Google Shape;155;p21"/>
          <p:cNvSpPr>
            <a:spLocks noGrp="1"/>
          </p:cNvSpPr>
          <p:nvPr>
            <p:ph type="pic" idx="2"/>
          </p:nvPr>
        </p:nvSpPr>
        <p:spPr>
          <a:xfrm>
            <a:off x="5305581" y="1158450"/>
            <a:ext cx="2826600" cy="2826600"/>
          </a:xfrm>
          <a:prstGeom prst="rect">
            <a:avLst/>
          </a:prstGeom>
          <a:noFill/>
          <a:ln>
            <a:noFill/>
          </a:ln>
        </p:spPr>
      </p:sp>
      <p:pic>
        <p:nvPicPr>
          <p:cNvPr id="156" name="Google Shape;156;p21"/>
          <p:cNvPicPr preferRelativeResize="0"/>
          <p:nvPr/>
        </p:nvPicPr>
        <p:blipFill>
          <a:blip r:embed="rId3">
            <a:alphaModFix/>
          </a:blip>
          <a:stretch>
            <a:fillRect/>
          </a:stretch>
        </p:blipFill>
        <p:spPr>
          <a:xfrm>
            <a:off x="-1056525" y="-771380"/>
            <a:ext cx="3616949" cy="152185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hree columns">
  <p:cSld name="CUSTOM_14_1">
    <p:spTree>
      <p:nvGrpSpPr>
        <p:cNvPr id="1" name="Shape 183"/>
        <p:cNvGrpSpPr/>
        <p:nvPr/>
      </p:nvGrpSpPr>
      <p:grpSpPr>
        <a:xfrm>
          <a:off x="0" y="0"/>
          <a:ext cx="0" cy="0"/>
          <a:chOff x="0" y="0"/>
          <a:chExt cx="0" cy="0"/>
        </a:xfrm>
      </p:grpSpPr>
      <p:pic>
        <p:nvPicPr>
          <p:cNvPr id="184" name="Google Shape;184;p25"/>
          <p:cNvPicPr preferRelativeResize="0"/>
          <p:nvPr/>
        </p:nvPicPr>
        <p:blipFill rotWithShape="1">
          <a:blip r:embed="rId2">
            <a:alphaModFix/>
          </a:blip>
          <a:srcRect/>
          <a:stretch/>
        </p:blipFill>
        <p:spPr>
          <a:xfrm>
            <a:off x="0" y="0"/>
            <a:ext cx="9143966" cy="5143500"/>
          </a:xfrm>
          <a:prstGeom prst="rect">
            <a:avLst/>
          </a:prstGeom>
          <a:noFill/>
          <a:ln>
            <a:noFill/>
          </a:ln>
        </p:spPr>
      </p:pic>
      <p:sp>
        <p:nvSpPr>
          <p:cNvPr id="185" name="Google Shape;185;p25"/>
          <p:cNvSpPr/>
          <p:nvPr/>
        </p:nvSpPr>
        <p:spPr>
          <a:xfrm flipH="1">
            <a:off x="287366" y="241050"/>
            <a:ext cx="8569200" cy="4661400"/>
          </a:xfrm>
          <a:prstGeom prst="rect">
            <a:avLst/>
          </a:prstGeom>
          <a:solidFill>
            <a:srgbClr val="FFFFFF">
              <a:alpha val="44030"/>
            </a:srgbClr>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5"/>
          <p:cNvSpPr txBox="1">
            <a:spLocks noGrp="1"/>
          </p:cNvSpPr>
          <p:nvPr>
            <p:ph type="title"/>
          </p:nvPr>
        </p:nvSpPr>
        <p:spPr>
          <a:xfrm>
            <a:off x="720000" y="365760"/>
            <a:ext cx="7704000" cy="5487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87" name="Google Shape;187;p25"/>
          <p:cNvSpPr txBox="1">
            <a:spLocks noGrp="1"/>
          </p:cNvSpPr>
          <p:nvPr>
            <p:ph type="subTitle" idx="1"/>
          </p:nvPr>
        </p:nvSpPr>
        <p:spPr>
          <a:xfrm>
            <a:off x="713229" y="2822700"/>
            <a:ext cx="2501700" cy="73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8" name="Google Shape;188;p25"/>
          <p:cNvSpPr txBox="1">
            <a:spLocks noGrp="1"/>
          </p:cNvSpPr>
          <p:nvPr>
            <p:ph type="subTitle" idx="2"/>
          </p:nvPr>
        </p:nvSpPr>
        <p:spPr>
          <a:xfrm>
            <a:off x="3312500" y="2822700"/>
            <a:ext cx="2501700" cy="73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9" name="Google Shape;189;p25"/>
          <p:cNvSpPr txBox="1">
            <a:spLocks noGrp="1"/>
          </p:cNvSpPr>
          <p:nvPr>
            <p:ph type="subTitle" idx="3"/>
          </p:nvPr>
        </p:nvSpPr>
        <p:spPr>
          <a:xfrm>
            <a:off x="5920421" y="2822700"/>
            <a:ext cx="2501700" cy="73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90" name="Google Shape;190;p25"/>
          <p:cNvSpPr txBox="1">
            <a:spLocks noGrp="1"/>
          </p:cNvSpPr>
          <p:nvPr>
            <p:ph type="title" idx="4"/>
          </p:nvPr>
        </p:nvSpPr>
        <p:spPr>
          <a:xfrm>
            <a:off x="719929" y="2603244"/>
            <a:ext cx="2505600" cy="3657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2000">
                <a:solidFill>
                  <a:schemeClr val="dk1"/>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91" name="Google Shape;191;p25"/>
          <p:cNvSpPr txBox="1">
            <a:spLocks noGrp="1"/>
          </p:cNvSpPr>
          <p:nvPr>
            <p:ph type="title" idx="5"/>
          </p:nvPr>
        </p:nvSpPr>
        <p:spPr>
          <a:xfrm>
            <a:off x="3319200" y="2603244"/>
            <a:ext cx="2505600" cy="3657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2000">
                <a:solidFill>
                  <a:schemeClr val="dk1"/>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92" name="Google Shape;192;p25"/>
          <p:cNvSpPr txBox="1">
            <a:spLocks noGrp="1"/>
          </p:cNvSpPr>
          <p:nvPr>
            <p:ph type="title" idx="6"/>
          </p:nvPr>
        </p:nvSpPr>
        <p:spPr>
          <a:xfrm>
            <a:off x="5918471" y="2603244"/>
            <a:ext cx="2505600" cy="3657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2000">
                <a:solidFill>
                  <a:schemeClr val="dk1"/>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pic>
        <p:nvPicPr>
          <p:cNvPr id="193" name="Google Shape;193;p25"/>
          <p:cNvPicPr preferRelativeResize="0"/>
          <p:nvPr/>
        </p:nvPicPr>
        <p:blipFill>
          <a:blip r:embed="rId3">
            <a:alphaModFix/>
          </a:blip>
          <a:stretch>
            <a:fillRect/>
          </a:stretch>
        </p:blipFill>
        <p:spPr>
          <a:xfrm>
            <a:off x="7550775" y="4265199"/>
            <a:ext cx="2818750" cy="1186000"/>
          </a:xfrm>
          <a:prstGeom prst="rect">
            <a:avLst/>
          </a:prstGeom>
          <a:noFill/>
          <a:ln>
            <a:noFill/>
          </a:ln>
        </p:spPr>
      </p:pic>
      <p:pic>
        <p:nvPicPr>
          <p:cNvPr id="194" name="Google Shape;194;p25"/>
          <p:cNvPicPr preferRelativeResize="0"/>
          <p:nvPr/>
        </p:nvPicPr>
        <p:blipFill>
          <a:blip r:embed="rId3">
            <a:alphaModFix/>
          </a:blip>
          <a:stretch>
            <a:fillRect/>
          </a:stretch>
        </p:blipFill>
        <p:spPr>
          <a:xfrm>
            <a:off x="-2418600" y="-552305"/>
            <a:ext cx="3616949" cy="15218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750" y="365760"/>
            <a:ext cx="7708500" cy="5487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dk1"/>
              </a:buClr>
              <a:buSzPts val="3000"/>
              <a:buFont typeface="Poppins"/>
              <a:buNone/>
              <a:defRPr sz="3000">
                <a:solidFill>
                  <a:schemeClr val="dk1"/>
                </a:solidFill>
                <a:latin typeface="Poppins"/>
                <a:ea typeface="Poppins"/>
                <a:cs typeface="Poppins"/>
                <a:sym typeface="Poppins"/>
              </a:defRPr>
            </a:lvl1pPr>
            <a:lvl2pPr lvl="1"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2pPr>
            <a:lvl3pPr lvl="2"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3pPr>
            <a:lvl4pPr lvl="3"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4pPr>
            <a:lvl5pPr lvl="4"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5pPr>
            <a:lvl6pPr lvl="5"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6pPr>
            <a:lvl7pPr lvl="6"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7pPr>
            <a:lvl8pPr lvl="7"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8pPr>
            <a:lvl9pPr lvl="8" rtl="0">
              <a:spcBef>
                <a:spcPts val="0"/>
              </a:spcBef>
              <a:spcAft>
                <a:spcPts val="0"/>
              </a:spcAft>
              <a:buClr>
                <a:schemeClr val="dk1"/>
              </a:buClr>
              <a:buSzPts val="3500"/>
              <a:buFont typeface="Anton"/>
              <a:buNone/>
              <a:defRPr sz="3500">
                <a:solidFill>
                  <a:schemeClr val="dk1"/>
                </a:solidFill>
                <a:latin typeface="Anton"/>
                <a:ea typeface="Anton"/>
                <a:cs typeface="Anton"/>
                <a:sym typeface="Anton"/>
              </a:defRPr>
            </a:lvl9pPr>
          </a:lstStyle>
          <a:p>
            <a:endParaRPr/>
          </a:p>
        </p:txBody>
      </p:sp>
      <p:sp>
        <p:nvSpPr>
          <p:cNvPr id="7" name="Google Shape;7;p1"/>
          <p:cNvSpPr txBox="1">
            <a:spLocks noGrp="1"/>
          </p:cNvSpPr>
          <p:nvPr>
            <p:ph type="body" idx="1"/>
          </p:nvPr>
        </p:nvSpPr>
        <p:spPr>
          <a:xfrm>
            <a:off x="692700" y="1351875"/>
            <a:ext cx="7711800" cy="32475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1pPr>
            <a:lvl2pPr marL="914400" lvl="1"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2pPr>
            <a:lvl3pPr marL="1371600" lvl="2"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3pPr>
            <a:lvl4pPr marL="1828800" lvl="3"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4pPr>
            <a:lvl5pPr marL="2286000" lvl="4"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5pPr>
            <a:lvl6pPr marL="2743200" lvl="5"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6pPr>
            <a:lvl7pPr marL="3200400" lvl="6"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7pPr>
            <a:lvl8pPr marL="3657600" lvl="7"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8pPr>
            <a:lvl9pPr marL="4114800" lvl="8" indent="-317500">
              <a:lnSpc>
                <a:spcPct val="100000"/>
              </a:lnSpc>
              <a:spcBef>
                <a:spcPts val="0"/>
              </a:spcBef>
              <a:spcAft>
                <a:spcPts val="0"/>
              </a:spcAft>
              <a:buClr>
                <a:schemeClr val="lt1"/>
              </a:buClr>
              <a:buSzPts val="1400"/>
              <a:buFont typeface="Mulish"/>
              <a:buChar char="■"/>
              <a:defRPr>
                <a:solidFill>
                  <a:schemeClr val="lt1"/>
                </a:solidFill>
                <a:latin typeface="Mulish"/>
                <a:ea typeface="Mulish"/>
                <a:cs typeface="Mulish"/>
                <a:sym typeface="Mulish"/>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5" r:id="rId5"/>
    <p:sldLayoutId id="2147483658" r:id="rId6"/>
    <p:sldLayoutId id="2147483659" r:id="rId7"/>
    <p:sldLayoutId id="2147483667" r:id="rId8"/>
    <p:sldLayoutId id="2147483671" r:id="rId9"/>
    <p:sldLayoutId id="2147483678" r:id="rId10"/>
    <p:sldLayoutId id="214748367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8.xml"/><Relationship Id="rId5" Type="http://schemas.openxmlformats.org/officeDocument/2006/relationships/image" Target="../media/image8.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8.xml"/><Relationship Id="rId4" Type="http://schemas.openxmlformats.org/officeDocument/2006/relationships/image" Target="../media/image10.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8.xml"/><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7"/>
          <p:cNvSpPr txBox="1">
            <a:spLocks noGrp="1"/>
          </p:cNvSpPr>
          <p:nvPr>
            <p:ph type="ctrTitle"/>
          </p:nvPr>
        </p:nvSpPr>
        <p:spPr>
          <a:xfrm>
            <a:off x="1500166" y="1857370"/>
            <a:ext cx="6182361" cy="107714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None/>
            </a:pPr>
            <a:r>
              <a:rPr lang="en" sz="7200" dirty="0" smtClean="0"/>
              <a:t>Punctuation</a:t>
            </a:r>
            <a:endParaRPr sz="7200"/>
          </a:p>
        </p:txBody>
      </p:sp>
      <p:sp>
        <p:nvSpPr>
          <p:cNvPr id="301" name="Google Shape;301;p37"/>
          <p:cNvSpPr txBox="1">
            <a:spLocks noGrp="1"/>
          </p:cNvSpPr>
          <p:nvPr>
            <p:ph type="subTitle" idx="1"/>
          </p:nvPr>
        </p:nvSpPr>
        <p:spPr>
          <a:xfrm>
            <a:off x="714348" y="4143386"/>
            <a:ext cx="5506800" cy="36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Dr.Narimen HAMDINI</a:t>
            </a:r>
            <a:endParaRPr/>
          </a:p>
        </p:txBody>
      </p:sp>
      <p:cxnSp>
        <p:nvCxnSpPr>
          <p:cNvPr id="302" name="Google Shape;302;p37"/>
          <p:cNvCxnSpPr/>
          <p:nvPr/>
        </p:nvCxnSpPr>
        <p:spPr>
          <a:xfrm>
            <a:off x="3864000" y="3338858"/>
            <a:ext cx="1416000" cy="0"/>
          </a:xfrm>
          <a:prstGeom prst="straightConnector1">
            <a:avLst/>
          </a:prstGeom>
          <a:noFill/>
          <a:ln w="28575" cap="flat" cmpd="sng">
            <a:solidFill>
              <a:schemeClr val="dk1"/>
            </a:solidFill>
            <a:prstDash val="solid"/>
            <a:round/>
            <a:headEnd type="none" w="med" len="med"/>
            <a:tailEnd type="none" w="med" len="med"/>
          </a:ln>
        </p:spPr>
      </p:cxnSp>
      <p:sp>
        <p:nvSpPr>
          <p:cNvPr id="5" name="Google Shape;301;p37"/>
          <p:cNvSpPr txBox="1">
            <a:spLocks/>
          </p:cNvSpPr>
          <p:nvPr/>
        </p:nvSpPr>
        <p:spPr>
          <a:xfrm>
            <a:off x="1714480" y="285734"/>
            <a:ext cx="5929354" cy="3657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chemeClr val="lt1"/>
              </a:buClr>
              <a:buSzPts val="1400"/>
              <a:buFont typeface="Mulish"/>
              <a:buNone/>
              <a:tabLst/>
              <a:defRPr/>
            </a:pPr>
            <a:r>
              <a:rPr kumimoji="0" lang="en-CA" sz="1600" b="1" i="0" u="none" strike="noStrike" kern="0" cap="none" spc="0" normalizeH="0" baseline="0" dirty="0" smtClean="0">
                <a:ln>
                  <a:noFill/>
                </a:ln>
                <a:solidFill>
                  <a:schemeClr val="lt1"/>
                </a:solidFill>
                <a:effectLst/>
                <a:uLnTx/>
                <a:uFillTx/>
                <a:latin typeface="Times New Roman" pitchFamily="18" charset="0"/>
                <a:ea typeface="Mulish"/>
                <a:cs typeface="Times New Roman" pitchFamily="18" charset="0"/>
                <a:sym typeface="Mulish"/>
              </a:rPr>
              <a:t>High</a:t>
            </a:r>
            <a:r>
              <a:rPr kumimoji="0" lang="en-CA" sz="1600" b="1" i="0" u="none" strike="noStrike" kern="0" cap="none" spc="0" normalizeH="0" dirty="0" smtClean="0">
                <a:ln>
                  <a:noFill/>
                </a:ln>
                <a:solidFill>
                  <a:schemeClr val="lt1"/>
                </a:solidFill>
                <a:effectLst/>
                <a:uLnTx/>
                <a:uFillTx/>
                <a:latin typeface="Times New Roman" pitchFamily="18" charset="0"/>
                <a:ea typeface="Mulish"/>
                <a:cs typeface="Times New Roman" pitchFamily="18" charset="0"/>
                <a:sym typeface="Mulish"/>
              </a:rPr>
              <a:t> National School of Journalism &amp; Information Sciences</a:t>
            </a:r>
            <a:endParaRPr kumimoji="0" lang="en-CA" sz="1600" b="1" i="0" u="none" strike="noStrike" kern="0" cap="none" spc="0" normalizeH="0" baseline="0" dirty="0">
              <a:ln>
                <a:noFill/>
              </a:ln>
              <a:solidFill>
                <a:schemeClr val="lt1"/>
              </a:solidFill>
              <a:effectLst/>
              <a:uLnTx/>
              <a:uFillTx/>
              <a:latin typeface="Times New Roman" pitchFamily="18" charset="0"/>
              <a:ea typeface="Mulish"/>
              <a:cs typeface="Times New Roman" pitchFamily="18" charset="0"/>
              <a:sym typeface="Mulish"/>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1142990"/>
            <a:ext cx="7786742" cy="2428892"/>
          </a:xfrm>
          <a:prstGeom prst="rect">
            <a:avLst/>
          </a:prstGeom>
        </p:spPr>
        <p:txBody>
          <a:bodyPr spcFirstLastPara="1" wrap="square" lIns="91425" tIns="91425" rIns="91425" bIns="91425" anchor="t" anchorCtr="0">
            <a:noAutofit/>
          </a:bodyPr>
          <a:lstStyle/>
          <a:p>
            <a:pPr marL="342900" lvl="0" indent="-342900" algn="just">
              <a:lnSpc>
                <a:spcPct val="200000"/>
              </a:lnSpc>
            </a:pPr>
            <a:r>
              <a:rPr lang="en-US" dirty="0" smtClean="0"/>
              <a:t>last </a:t>
            </a:r>
            <a:r>
              <a:rPr lang="en-US" dirty="0" err="1" smtClean="0"/>
              <a:t>saturday</a:t>
            </a:r>
            <a:r>
              <a:rPr lang="en-US" dirty="0" smtClean="0"/>
              <a:t>, my friend </a:t>
            </a:r>
            <a:r>
              <a:rPr lang="en-US" dirty="0" err="1" smtClean="0"/>
              <a:t>sarah</a:t>
            </a:r>
            <a:r>
              <a:rPr lang="en-US" dirty="0" smtClean="0"/>
              <a:t> and </a:t>
            </a:r>
            <a:r>
              <a:rPr lang="en-US" dirty="0" err="1" smtClean="0"/>
              <a:t>i</a:t>
            </a:r>
            <a:r>
              <a:rPr lang="en-US" dirty="0" smtClean="0"/>
              <a:t> went to visit central park. it was a beautiful day in may. we saw </a:t>
            </a:r>
            <a:r>
              <a:rPr lang="en-US" dirty="0" err="1" smtClean="0"/>
              <a:t>mr.</a:t>
            </a:r>
            <a:r>
              <a:rPr lang="en-US" dirty="0" smtClean="0"/>
              <a:t> </a:t>
            </a:r>
            <a:r>
              <a:rPr lang="en-US" dirty="0" err="1" smtClean="0"/>
              <a:t>johnson</a:t>
            </a:r>
            <a:r>
              <a:rPr lang="en-US" dirty="0" smtClean="0"/>
              <a:t> walking his dog, buster. "do you want to see the flowers?" </a:t>
            </a:r>
            <a:r>
              <a:rPr lang="en-US" dirty="0" err="1" smtClean="0"/>
              <a:t>sarah</a:t>
            </a:r>
            <a:r>
              <a:rPr lang="en-US" dirty="0" smtClean="0"/>
              <a:t> asked. </a:t>
            </a:r>
            <a:r>
              <a:rPr lang="en-US" dirty="0" err="1" smtClean="0"/>
              <a:t>i</a:t>
            </a:r>
            <a:r>
              <a:rPr lang="en-US" dirty="0" smtClean="0"/>
              <a:t> nodded my head because </a:t>
            </a:r>
            <a:r>
              <a:rPr lang="en-US" dirty="0" err="1" smtClean="0"/>
              <a:t>i</a:t>
            </a:r>
            <a:r>
              <a:rPr lang="en-US" dirty="0" smtClean="0"/>
              <a:t> love spring. we had lunch at a cafe on fifth avenue before heading home to </a:t>
            </a:r>
            <a:r>
              <a:rPr lang="en-US" dirty="0" err="1" smtClean="0"/>
              <a:t>brooklyn</a:t>
            </a:r>
            <a:r>
              <a:rPr lang="en-US" dirty="0" smtClean="0"/>
              <a:t>.</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500048"/>
            <a:ext cx="7786742" cy="4000528"/>
          </a:xfrm>
          <a:prstGeom prst="rect">
            <a:avLst/>
          </a:prstGeom>
        </p:spPr>
        <p:txBody>
          <a:bodyPr spcFirstLastPara="1" wrap="square" lIns="91425" tIns="91425" rIns="91425" bIns="91425" anchor="t" anchorCtr="0">
            <a:noAutofit/>
          </a:bodyPr>
          <a:lstStyle/>
          <a:p>
            <a:pPr algn="l"/>
            <a:r>
              <a:rPr lang="en-US" b="1" dirty="0" smtClean="0"/>
              <a:t>Search for these 5 "Rule Breakers":</a:t>
            </a:r>
          </a:p>
          <a:p>
            <a:pPr algn="l"/>
            <a:r>
              <a:rPr lang="en-US" b="1" dirty="0" smtClean="0"/>
              <a:t>Sentence Starters:</a:t>
            </a:r>
            <a:r>
              <a:rPr lang="en-US" dirty="0" smtClean="0"/>
              <a:t> The first word of every new sentence.</a:t>
            </a:r>
          </a:p>
          <a:p>
            <a:pPr algn="l"/>
            <a:r>
              <a:rPr lang="en-US" b="1" dirty="0" smtClean="0"/>
              <a:t>The Pronoun "I":</a:t>
            </a:r>
            <a:r>
              <a:rPr lang="en-US" dirty="0" smtClean="0"/>
              <a:t> The word "</a:t>
            </a:r>
            <a:r>
              <a:rPr lang="en-US" dirty="0" err="1" smtClean="0"/>
              <a:t>i</a:t>
            </a:r>
            <a:r>
              <a:rPr lang="en-US" dirty="0" smtClean="0"/>
              <a:t>" when it stands alone.</a:t>
            </a:r>
          </a:p>
          <a:p>
            <a:pPr algn="l"/>
            <a:r>
              <a:rPr lang="en-US" b="1" dirty="0" smtClean="0"/>
              <a:t>Names of People &amp; Pets:</a:t>
            </a:r>
            <a:r>
              <a:rPr lang="en-US" dirty="0" smtClean="0"/>
              <a:t> Sarah, Mr. Johnson, Buster.</a:t>
            </a:r>
          </a:p>
          <a:p>
            <a:pPr algn="l"/>
            <a:r>
              <a:rPr lang="en-US" b="1" dirty="0" smtClean="0"/>
              <a:t>Specific Places:</a:t>
            </a:r>
            <a:r>
              <a:rPr lang="en-US" dirty="0" smtClean="0"/>
              <a:t> Central Park, Fifth Avenue, Brooklyn.</a:t>
            </a:r>
          </a:p>
          <a:p>
            <a:pPr algn="l"/>
            <a:r>
              <a:rPr lang="en-US" b="1" dirty="0" smtClean="0"/>
              <a:t>Calendar Words:</a:t>
            </a:r>
            <a:r>
              <a:rPr lang="en-US" dirty="0" smtClean="0"/>
              <a:t> Saturday, May (but </a:t>
            </a:r>
            <a:r>
              <a:rPr lang="en-US" b="1" dirty="0" smtClean="0"/>
              <a:t>not</a:t>
            </a:r>
            <a:r>
              <a:rPr lang="en-US" dirty="0" smtClean="0"/>
              <a:t> the season "spring</a:t>
            </a:r>
            <a:r>
              <a:rPr lang="en-US" dirty="0" smtClean="0"/>
              <a:t>").</a:t>
            </a:r>
          </a:p>
          <a:p>
            <a:pPr algn="l"/>
            <a:r>
              <a:rPr lang="fr-FR" b="1" dirty="0" smtClean="0"/>
              <a:t>last</a:t>
            </a:r>
            <a:r>
              <a:rPr lang="fr-FR" dirty="0" smtClean="0"/>
              <a:t> → </a:t>
            </a:r>
            <a:r>
              <a:rPr lang="fr-FR" b="1" dirty="0" smtClean="0"/>
              <a:t>L</a:t>
            </a:r>
            <a:r>
              <a:rPr lang="fr-FR" dirty="0" smtClean="0"/>
              <a:t>ast (Start of sentence)</a:t>
            </a:r>
          </a:p>
          <a:p>
            <a:pPr algn="l"/>
            <a:r>
              <a:rPr lang="fr-FR" b="1" dirty="0" err="1" smtClean="0"/>
              <a:t>saturday</a:t>
            </a:r>
            <a:r>
              <a:rPr lang="fr-FR" dirty="0" smtClean="0"/>
              <a:t> → </a:t>
            </a:r>
            <a:r>
              <a:rPr lang="fr-FR" b="1" dirty="0" smtClean="0"/>
              <a:t>S</a:t>
            </a:r>
            <a:r>
              <a:rPr lang="fr-FR" dirty="0" smtClean="0"/>
              <a:t>aturday (Day of the </a:t>
            </a:r>
            <a:r>
              <a:rPr lang="fr-FR" dirty="0" err="1" smtClean="0"/>
              <a:t>week</a:t>
            </a:r>
            <a:r>
              <a:rPr lang="fr-FR" dirty="0" smtClean="0"/>
              <a:t>)</a:t>
            </a:r>
          </a:p>
          <a:p>
            <a:pPr algn="l"/>
            <a:r>
              <a:rPr lang="fr-FR" b="1" dirty="0" err="1" smtClean="0"/>
              <a:t>sarah</a:t>
            </a:r>
            <a:r>
              <a:rPr lang="fr-FR" dirty="0" smtClean="0"/>
              <a:t> → </a:t>
            </a:r>
            <a:r>
              <a:rPr lang="fr-FR" b="1" dirty="0" smtClean="0"/>
              <a:t>S</a:t>
            </a:r>
            <a:r>
              <a:rPr lang="fr-FR" dirty="0" smtClean="0"/>
              <a:t>arah (Name)</a:t>
            </a:r>
          </a:p>
          <a:p>
            <a:pPr algn="l"/>
            <a:r>
              <a:rPr lang="fr-FR" b="1" dirty="0" smtClean="0"/>
              <a:t>i</a:t>
            </a:r>
            <a:r>
              <a:rPr lang="fr-FR" dirty="0" smtClean="0"/>
              <a:t> → </a:t>
            </a:r>
            <a:r>
              <a:rPr lang="fr-FR" b="1" dirty="0" smtClean="0"/>
              <a:t>I</a:t>
            </a:r>
            <a:r>
              <a:rPr lang="fr-FR" dirty="0" smtClean="0"/>
              <a:t> (</a:t>
            </a:r>
            <a:r>
              <a:rPr lang="fr-FR" dirty="0" err="1" smtClean="0"/>
              <a:t>Pronoun</a:t>
            </a:r>
            <a:r>
              <a:rPr lang="fr-FR" dirty="0" smtClean="0"/>
              <a:t>)</a:t>
            </a:r>
          </a:p>
          <a:p>
            <a:pPr algn="l"/>
            <a:r>
              <a:rPr lang="fr-FR" b="1" dirty="0" smtClean="0"/>
              <a:t>central </a:t>
            </a:r>
            <a:r>
              <a:rPr lang="fr-FR" b="1" dirty="0" err="1" smtClean="0"/>
              <a:t>park</a:t>
            </a:r>
            <a:r>
              <a:rPr lang="fr-FR" dirty="0" smtClean="0"/>
              <a:t> → </a:t>
            </a:r>
            <a:r>
              <a:rPr lang="fr-FR" b="1" dirty="0" smtClean="0"/>
              <a:t>C</a:t>
            </a:r>
            <a:r>
              <a:rPr lang="fr-FR" dirty="0" smtClean="0"/>
              <a:t>entral </a:t>
            </a:r>
            <a:r>
              <a:rPr lang="fr-FR" b="1" dirty="0" smtClean="0"/>
              <a:t>P</a:t>
            </a:r>
            <a:r>
              <a:rPr lang="fr-FR" dirty="0" smtClean="0"/>
              <a:t>ark (</a:t>
            </a:r>
            <a:r>
              <a:rPr lang="fr-FR" dirty="0" err="1" smtClean="0"/>
              <a:t>Specific</a:t>
            </a:r>
            <a:r>
              <a:rPr lang="fr-FR" dirty="0" smtClean="0"/>
              <a:t> place)</a:t>
            </a:r>
          </a:p>
          <a:p>
            <a:pPr algn="l"/>
            <a:r>
              <a:rPr lang="fr-FR" b="1" dirty="0" err="1" smtClean="0"/>
              <a:t>it</a:t>
            </a:r>
            <a:r>
              <a:rPr lang="fr-FR" dirty="0" smtClean="0"/>
              <a:t> → </a:t>
            </a:r>
            <a:r>
              <a:rPr lang="fr-FR" b="1" dirty="0" smtClean="0"/>
              <a:t>I</a:t>
            </a:r>
            <a:r>
              <a:rPr lang="fr-FR" dirty="0" smtClean="0"/>
              <a:t>t (Start of sentence)</a:t>
            </a:r>
          </a:p>
          <a:p>
            <a:pPr algn="l"/>
            <a:r>
              <a:rPr lang="fr-FR" b="1" dirty="0" err="1" smtClean="0"/>
              <a:t>may</a:t>
            </a:r>
            <a:r>
              <a:rPr lang="fr-FR" dirty="0" smtClean="0"/>
              <a:t> → </a:t>
            </a:r>
            <a:r>
              <a:rPr lang="fr-FR" b="1" dirty="0" smtClean="0"/>
              <a:t>M</a:t>
            </a:r>
            <a:r>
              <a:rPr lang="fr-FR" dirty="0" smtClean="0"/>
              <a:t>ay (</a:t>
            </a:r>
            <a:r>
              <a:rPr lang="fr-FR" dirty="0" err="1" smtClean="0"/>
              <a:t>Month</a:t>
            </a:r>
            <a:r>
              <a:rPr lang="fr-FR" dirty="0" smtClean="0"/>
              <a:t>)</a:t>
            </a:r>
          </a:p>
          <a:p>
            <a:pPr algn="l"/>
            <a:r>
              <a:rPr lang="fr-FR" b="1" dirty="0" err="1" smtClean="0"/>
              <a:t>mr</a:t>
            </a:r>
            <a:r>
              <a:rPr lang="fr-FR" b="1" dirty="0" smtClean="0"/>
              <a:t>. </a:t>
            </a:r>
            <a:r>
              <a:rPr lang="fr-FR" b="1" dirty="0" err="1" smtClean="0"/>
              <a:t>johnson</a:t>
            </a:r>
            <a:r>
              <a:rPr lang="fr-FR" dirty="0" smtClean="0"/>
              <a:t> → </a:t>
            </a:r>
            <a:r>
              <a:rPr lang="fr-FR" b="1" dirty="0" smtClean="0"/>
              <a:t>M</a:t>
            </a:r>
            <a:r>
              <a:rPr lang="fr-FR" dirty="0" smtClean="0"/>
              <a:t>r. </a:t>
            </a:r>
            <a:r>
              <a:rPr lang="fr-FR" b="1" dirty="0" smtClean="0"/>
              <a:t>J</a:t>
            </a:r>
            <a:r>
              <a:rPr lang="fr-FR" dirty="0" smtClean="0"/>
              <a:t>ohnson (Name/</a:t>
            </a:r>
            <a:r>
              <a:rPr lang="fr-FR" dirty="0" err="1" smtClean="0"/>
              <a:t>Title</a:t>
            </a:r>
            <a:r>
              <a:rPr lang="fr-FR" dirty="0" smtClean="0"/>
              <a:t>)</a:t>
            </a:r>
          </a:p>
          <a:p>
            <a:pPr algn="l"/>
            <a:r>
              <a:rPr lang="fr-FR" b="1" dirty="0" err="1" smtClean="0"/>
              <a:t>buster</a:t>
            </a:r>
            <a:r>
              <a:rPr lang="fr-FR" dirty="0" smtClean="0"/>
              <a:t> → </a:t>
            </a:r>
            <a:r>
              <a:rPr lang="fr-FR" b="1" dirty="0" smtClean="0"/>
              <a:t>B</a:t>
            </a:r>
            <a:r>
              <a:rPr lang="fr-FR" dirty="0" smtClean="0"/>
              <a:t>uster (Pet </a:t>
            </a:r>
            <a:r>
              <a:rPr lang="fr-FR" dirty="0" err="1" smtClean="0"/>
              <a:t>name</a:t>
            </a:r>
            <a:r>
              <a:rPr lang="fr-FR" dirty="0" smtClean="0"/>
              <a:t>)</a:t>
            </a:r>
          </a:p>
          <a:p>
            <a:pPr algn="l"/>
            <a:r>
              <a:rPr lang="fr-FR" b="1" dirty="0" smtClean="0"/>
              <a:t>do</a:t>
            </a:r>
            <a:r>
              <a:rPr lang="fr-FR" dirty="0" smtClean="0"/>
              <a:t> → </a:t>
            </a:r>
            <a:r>
              <a:rPr lang="fr-FR" b="1" dirty="0" smtClean="0"/>
              <a:t>D</a:t>
            </a:r>
            <a:r>
              <a:rPr lang="fr-FR" dirty="0" smtClean="0"/>
              <a:t>o (Start of </a:t>
            </a:r>
            <a:r>
              <a:rPr lang="fr-FR" dirty="0" err="1" smtClean="0"/>
              <a:t>quote</a:t>
            </a:r>
            <a:r>
              <a:rPr lang="fr-FR" dirty="0" smtClean="0"/>
              <a:t>/sentence)</a:t>
            </a:r>
          </a:p>
          <a:p>
            <a:pPr algn="l"/>
            <a:r>
              <a:rPr lang="fr-FR" b="1" dirty="0" err="1" smtClean="0"/>
              <a:t>sarah</a:t>
            </a:r>
            <a:r>
              <a:rPr lang="fr-FR" dirty="0" smtClean="0"/>
              <a:t> → </a:t>
            </a:r>
            <a:r>
              <a:rPr lang="fr-FR" b="1" dirty="0" smtClean="0"/>
              <a:t>S</a:t>
            </a:r>
            <a:r>
              <a:rPr lang="fr-FR" dirty="0" smtClean="0"/>
              <a:t>arah (Name)</a:t>
            </a:r>
          </a:p>
          <a:p>
            <a:pPr algn="l"/>
            <a:r>
              <a:rPr lang="fr-FR" b="1" dirty="0" smtClean="0"/>
              <a:t>i</a:t>
            </a:r>
            <a:r>
              <a:rPr lang="fr-FR" dirty="0" smtClean="0"/>
              <a:t> → </a:t>
            </a:r>
            <a:r>
              <a:rPr lang="fr-FR" b="1" dirty="0" smtClean="0"/>
              <a:t>I</a:t>
            </a:r>
            <a:r>
              <a:rPr lang="fr-FR" dirty="0" smtClean="0"/>
              <a:t> (</a:t>
            </a:r>
            <a:r>
              <a:rPr lang="fr-FR" dirty="0" err="1" smtClean="0"/>
              <a:t>Pronoun</a:t>
            </a:r>
            <a:r>
              <a:rPr lang="fr-FR" dirty="0" smtClean="0"/>
              <a:t>)</a:t>
            </a:r>
          </a:p>
          <a:p>
            <a:pPr algn="l"/>
            <a:r>
              <a:rPr lang="fr-FR" b="1" dirty="0" err="1" smtClean="0"/>
              <a:t>fifth</a:t>
            </a:r>
            <a:r>
              <a:rPr lang="fr-FR" b="1" dirty="0" smtClean="0"/>
              <a:t> avenue</a:t>
            </a:r>
            <a:r>
              <a:rPr lang="fr-FR" dirty="0" smtClean="0"/>
              <a:t> → </a:t>
            </a:r>
            <a:r>
              <a:rPr lang="fr-FR" b="1" dirty="0" err="1" smtClean="0"/>
              <a:t>F</a:t>
            </a:r>
            <a:r>
              <a:rPr lang="fr-FR" dirty="0" err="1" smtClean="0"/>
              <a:t>ifth</a:t>
            </a:r>
            <a:r>
              <a:rPr lang="fr-FR" dirty="0" smtClean="0"/>
              <a:t> </a:t>
            </a:r>
            <a:r>
              <a:rPr lang="fr-FR" b="1" dirty="0" smtClean="0"/>
              <a:t>A</a:t>
            </a:r>
            <a:r>
              <a:rPr lang="fr-FR" dirty="0" smtClean="0"/>
              <a:t>venue (Street </a:t>
            </a:r>
            <a:r>
              <a:rPr lang="fr-FR" dirty="0" err="1" smtClean="0"/>
              <a:t>name</a:t>
            </a:r>
            <a:r>
              <a:rPr lang="fr-FR" dirty="0" smtClean="0"/>
              <a:t>)</a:t>
            </a:r>
          </a:p>
          <a:p>
            <a:pPr algn="l"/>
            <a:r>
              <a:rPr lang="fr-FR" b="1" dirty="0" err="1" smtClean="0"/>
              <a:t>brooklyn</a:t>
            </a:r>
            <a:r>
              <a:rPr lang="fr-FR" dirty="0" smtClean="0"/>
              <a:t> → </a:t>
            </a:r>
            <a:r>
              <a:rPr lang="fr-FR" b="1" dirty="0" smtClean="0"/>
              <a:t>B</a:t>
            </a:r>
            <a:r>
              <a:rPr lang="fr-FR" dirty="0" smtClean="0"/>
              <a:t>rooklyn (City/Borough)</a:t>
            </a:r>
          </a:p>
          <a:p>
            <a:pPr algn="l"/>
            <a:endParaRPr lang="en-US"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1571604" y="142858"/>
            <a:ext cx="3981900" cy="1000132"/>
          </a:xfrm>
          <a:prstGeom prst="rect">
            <a:avLst/>
          </a:prstGeom>
        </p:spPr>
        <p:txBody>
          <a:bodyPr spcFirstLastPara="1" wrap="square" lIns="91425" tIns="91425" rIns="91425" bIns="91425" anchor="t" anchorCtr="0">
            <a:noAutofit/>
          </a:bodyPr>
          <a:lstStyle/>
          <a:p>
            <a:pPr>
              <a:lnSpc>
                <a:spcPct val="200000"/>
              </a:lnSpc>
            </a:pPr>
            <a:r>
              <a:rPr lang="fr-FR" b="1" dirty="0" err="1" smtClean="0"/>
              <a:t>Period</a:t>
            </a:r>
            <a:r>
              <a:rPr lang="fr-FR" b="1" dirty="0" smtClean="0"/>
              <a:t> /  Full </a:t>
            </a:r>
            <a:r>
              <a:rPr lang="fr-FR" b="1" dirty="0" smtClean="0"/>
              <a:t>Stop</a:t>
            </a:r>
          </a:p>
        </p:txBody>
      </p:sp>
      <p:sp>
        <p:nvSpPr>
          <p:cNvPr id="530" name="Google Shape;530;p51"/>
          <p:cNvSpPr txBox="1">
            <a:spLocks noGrp="1"/>
          </p:cNvSpPr>
          <p:nvPr>
            <p:ph type="subTitle" idx="1"/>
          </p:nvPr>
        </p:nvSpPr>
        <p:spPr>
          <a:xfrm>
            <a:off x="500034" y="1142990"/>
            <a:ext cx="4572031" cy="3786214"/>
          </a:xfrm>
          <a:prstGeom prst="rect">
            <a:avLst/>
          </a:prstGeom>
        </p:spPr>
        <p:txBody>
          <a:bodyPr spcFirstLastPara="1" wrap="square" lIns="91425" tIns="91425" rIns="91425" bIns="91425" anchor="t" anchorCtr="0">
            <a:noAutofit/>
          </a:bodyPr>
          <a:lstStyle/>
          <a:p>
            <a:pPr algn="just">
              <a:lnSpc>
                <a:spcPct val="200000"/>
              </a:lnSpc>
            </a:pPr>
            <a:endParaRPr lang="en-US" sz="1600" dirty="0" smtClean="0"/>
          </a:p>
          <a:p>
            <a:pPr algn="just"/>
            <a:r>
              <a:rPr lang="en-US" sz="1600" dirty="0" smtClean="0"/>
              <a:t>Use a </a:t>
            </a:r>
            <a:r>
              <a:rPr lang="en-US" sz="1600" dirty="0" smtClean="0"/>
              <a:t>period to end a statement, mild command, or indirect question and after most </a:t>
            </a:r>
            <a:r>
              <a:rPr lang="en-US" sz="1600" dirty="0" smtClean="0"/>
              <a:t>abbreviations.</a:t>
            </a:r>
          </a:p>
          <a:p>
            <a:pPr algn="just"/>
            <a:endParaRPr lang="fr-FR" sz="1600" dirty="0" smtClean="0"/>
          </a:p>
          <a:p>
            <a:pPr algn="just">
              <a:buFont typeface="Arial" pitchFamily="34" charset="0"/>
              <a:buChar char="•"/>
            </a:pPr>
            <a:r>
              <a:rPr lang="en-US" sz="1600" dirty="0" smtClean="0"/>
              <a:t>He </a:t>
            </a:r>
            <a:r>
              <a:rPr lang="en-US" sz="1600" dirty="0" smtClean="0"/>
              <a:t>arrived on time. (statement) </a:t>
            </a:r>
          </a:p>
          <a:p>
            <a:pPr algn="just">
              <a:buFont typeface="Arial" pitchFamily="34" charset="0"/>
              <a:buChar char="•"/>
            </a:pPr>
            <a:r>
              <a:rPr lang="en-US" sz="1600" dirty="0" smtClean="0"/>
              <a:t>Sit up straight. (mild command) </a:t>
            </a:r>
          </a:p>
          <a:p>
            <a:pPr algn="just">
              <a:buFont typeface="Arial" pitchFamily="34" charset="0"/>
              <a:buChar char="•"/>
            </a:pPr>
            <a:r>
              <a:rPr lang="en-US" sz="1600" dirty="0" smtClean="0"/>
              <a:t>Students sometimes wonder whether their teachers read the papers they write. (indirect question) </a:t>
            </a:r>
          </a:p>
          <a:p>
            <a:pPr algn="just">
              <a:buFont typeface="Arial" pitchFamily="34" charset="0"/>
              <a:buChar char="•"/>
            </a:pPr>
            <a:r>
              <a:rPr lang="en-US" sz="1600" dirty="0" smtClean="0"/>
              <a:t>Mr. Mrs. lb. a.m. p.m. etc. (abbreviations)</a:t>
            </a:r>
            <a:endParaRPr sz="1600" b="1"/>
          </a:p>
        </p:txBody>
      </p:sp>
      <p:pic>
        <p:nvPicPr>
          <p:cNvPr id="2050" name="Picture 2" descr="C:\Users\skuy\Desktop\images (1).png"/>
          <p:cNvPicPr>
            <a:picLocks noGrp="1" noChangeAspect="1" noChangeArrowheads="1"/>
          </p:cNvPicPr>
          <p:nvPr>
            <p:ph type="pic" idx="2"/>
          </p:nvPr>
        </p:nvPicPr>
        <p:blipFill>
          <a:blip r:embed="rId3"/>
          <a:srcRect t="28" b="28"/>
          <a:stretch>
            <a:fillRect/>
          </a:stretch>
        </p:blipFill>
        <p:spPr bwMode="auto">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285720" y="214296"/>
            <a:ext cx="4786345" cy="4929204"/>
          </a:xfrm>
          <a:prstGeom prst="rect">
            <a:avLst/>
          </a:prstGeom>
        </p:spPr>
        <p:txBody>
          <a:bodyPr spcFirstLastPara="1" wrap="square" lIns="91425" tIns="91425" rIns="91425" bIns="91425" anchor="t" anchorCtr="0">
            <a:noAutofit/>
          </a:bodyPr>
          <a:lstStyle/>
          <a:p>
            <a:pPr algn="just">
              <a:lnSpc>
                <a:spcPct val="200000"/>
              </a:lnSpc>
            </a:pPr>
            <a:endParaRPr lang="en-US" sz="1600" dirty="0" smtClean="0"/>
          </a:p>
          <a:p>
            <a:pPr algn="just"/>
            <a:r>
              <a:rPr lang="en-US" sz="1600" b="1" dirty="0" smtClean="0"/>
              <a:t>1. Use a period at the end of a complete sentence and to separate </a:t>
            </a:r>
            <a:r>
              <a:rPr lang="en-US" sz="1600" b="1" dirty="0" smtClean="0"/>
              <a:t>two </a:t>
            </a:r>
            <a:r>
              <a:rPr lang="fr-FR" sz="1600" b="1" dirty="0" smtClean="0"/>
              <a:t>sentences </a:t>
            </a:r>
            <a:r>
              <a:rPr lang="fr-FR" sz="1600" b="1" dirty="0" smtClean="0"/>
              <a:t>or independent clauses.</a:t>
            </a:r>
          </a:p>
          <a:p>
            <a:pPr algn="just"/>
            <a:r>
              <a:rPr lang="en-US" sz="1600" dirty="0" smtClean="0"/>
              <a:t>Welcome to my humble abode</a:t>
            </a:r>
            <a:r>
              <a:rPr lang="en-US" sz="1600" b="1" dirty="0" smtClean="0"/>
              <a:t>. Would you like a cup of tea?</a:t>
            </a:r>
          </a:p>
          <a:p>
            <a:pPr algn="just"/>
            <a:r>
              <a:rPr lang="en-US" sz="1600" b="1" dirty="0" smtClean="0"/>
              <a:t>2. Do not use a period after a sentence fragment.</a:t>
            </a:r>
          </a:p>
          <a:p>
            <a:pPr algn="just"/>
            <a:r>
              <a:rPr lang="en-US" sz="1600" dirty="0" smtClean="0"/>
              <a:t>(A fragment is an independent clause or an incomplete sentence.)</a:t>
            </a:r>
          </a:p>
          <a:p>
            <a:pPr algn="just"/>
            <a:r>
              <a:rPr lang="en-US" sz="1600" b="1" dirty="0" smtClean="0"/>
              <a:t>INCORRECT: Although caffeine does cause convulsions and death in certain </a:t>
            </a:r>
            <a:r>
              <a:rPr lang="en-US" sz="1600" b="1" dirty="0" smtClean="0"/>
              <a:t>animals. </a:t>
            </a:r>
            <a:r>
              <a:rPr lang="en-US" sz="1600" dirty="0" smtClean="0"/>
              <a:t>Many </a:t>
            </a:r>
            <a:r>
              <a:rPr lang="en-US" sz="1600" dirty="0" smtClean="0"/>
              <a:t>college students continue to consume excessive amounts of it.</a:t>
            </a:r>
          </a:p>
          <a:p>
            <a:pPr algn="just"/>
            <a:r>
              <a:rPr lang="en-US" sz="1600" b="1" dirty="0" smtClean="0"/>
              <a:t>CORRECT: Although caffeine does cause convulsions and death in certain animals, </a:t>
            </a:r>
            <a:r>
              <a:rPr lang="en-US" sz="1600" b="1" dirty="0" smtClean="0"/>
              <a:t>many </a:t>
            </a:r>
            <a:r>
              <a:rPr lang="en-US" sz="1600" dirty="0" smtClean="0"/>
              <a:t>college </a:t>
            </a:r>
            <a:r>
              <a:rPr lang="en-US" sz="1600" dirty="0" smtClean="0"/>
              <a:t>students continue to consume excessive amounts of it</a:t>
            </a:r>
            <a:r>
              <a:rPr lang="en-US" sz="1600" b="1" dirty="0" smtClean="0"/>
              <a:t>.</a:t>
            </a:r>
            <a:endParaRPr sz="1600" b="1"/>
          </a:p>
        </p:txBody>
      </p:sp>
      <p:pic>
        <p:nvPicPr>
          <p:cNvPr id="2050" name="Picture 2" descr="C:\Users\skuy\Desktop\images (1).png"/>
          <p:cNvPicPr>
            <a:picLocks noGrp="1" noChangeAspect="1" noChangeArrowheads="1"/>
          </p:cNvPicPr>
          <p:nvPr>
            <p:ph type="pic" idx="2"/>
          </p:nvPr>
        </p:nvPicPr>
        <p:blipFill>
          <a:blip r:embed="rId3"/>
          <a:srcRect t="28" b="28"/>
          <a:stretch>
            <a:fillRect/>
          </a:stretch>
        </p:blipFill>
        <p:spPr bwMode="auto">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1571604" y="142858"/>
            <a:ext cx="3981900" cy="1000132"/>
          </a:xfrm>
          <a:prstGeom prst="rect">
            <a:avLst/>
          </a:prstGeom>
        </p:spPr>
        <p:txBody>
          <a:bodyPr spcFirstLastPara="1" wrap="square" lIns="91425" tIns="91425" rIns="91425" bIns="91425" anchor="t" anchorCtr="0">
            <a:noAutofit/>
          </a:bodyPr>
          <a:lstStyle/>
          <a:p>
            <a:r>
              <a:rPr lang="fr-FR" dirty="0" smtClean="0">
                <a:solidFill>
                  <a:schemeClr val="bg1"/>
                </a:solidFill>
              </a:rPr>
              <a:t/>
            </a:r>
            <a:br>
              <a:rPr lang="fr-FR" dirty="0" smtClean="0">
                <a:solidFill>
                  <a:schemeClr val="bg1"/>
                </a:solidFill>
              </a:rPr>
            </a:br>
            <a:r>
              <a:rPr lang="fr-FR" dirty="0" smtClean="0">
                <a:solidFill>
                  <a:schemeClr val="bg1"/>
                </a:solidFill>
              </a:rPr>
              <a:t> </a:t>
            </a:r>
            <a:r>
              <a:rPr lang="fr-FR" b="1" dirty="0" smtClean="0">
                <a:solidFill>
                  <a:schemeClr val="bg1"/>
                </a:solidFill>
              </a:rPr>
              <a:t>The Question Mark</a:t>
            </a:r>
          </a:p>
        </p:txBody>
      </p:sp>
      <p:sp>
        <p:nvSpPr>
          <p:cNvPr id="530" name="Google Shape;530;p51"/>
          <p:cNvSpPr txBox="1">
            <a:spLocks noGrp="1"/>
          </p:cNvSpPr>
          <p:nvPr>
            <p:ph type="subTitle" idx="1"/>
          </p:nvPr>
        </p:nvSpPr>
        <p:spPr>
          <a:xfrm>
            <a:off x="428596" y="1857370"/>
            <a:ext cx="4572031" cy="1857388"/>
          </a:xfrm>
          <a:prstGeom prst="rect">
            <a:avLst/>
          </a:prstGeom>
        </p:spPr>
        <p:txBody>
          <a:bodyPr spcFirstLastPara="1" wrap="square" lIns="91425" tIns="91425" rIns="91425" bIns="91425" anchor="t" anchorCtr="0">
            <a:noAutofit/>
          </a:bodyPr>
          <a:lstStyle/>
          <a:p>
            <a:endParaRPr lang="fr-FR" sz="1600" dirty="0" smtClean="0"/>
          </a:p>
          <a:p>
            <a:r>
              <a:rPr lang="en-US" sz="1600" dirty="0" smtClean="0"/>
              <a:t> Use a question mark after a direct </a:t>
            </a:r>
            <a:r>
              <a:rPr lang="en-US" sz="1600" dirty="0" smtClean="0"/>
              <a:t>question</a:t>
            </a:r>
          </a:p>
          <a:p>
            <a:endParaRPr lang="fr-FR" sz="1600" dirty="0" smtClean="0"/>
          </a:p>
          <a:p>
            <a:pPr algn="l"/>
            <a:r>
              <a:rPr lang="en-US" sz="1600" b="1" dirty="0" smtClean="0"/>
              <a:t> Who is going on the trip? </a:t>
            </a:r>
            <a:endParaRPr sz="1600" b="1"/>
          </a:p>
        </p:txBody>
      </p:sp>
      <p:pic>
        <p:nvPicPr>
          <p:cNvPr id="3074" name="Picture 2" descr="C:\Users\skuy\Desktop\question-mark-red-hand-drawn-doodle-faq-symbol-free-vector.jpg"/>
          <p:cNvPicPr>
            <a:picLocks noGrp="1" noChangeAspect="1" noChangeArrowheads="1"/>
          </p:cNvPicPr>
          <p:nvPr>
            <p:ph type="pic" idx="2"/>
          </p:nvPr>
        </p:nvPicPr>
        <p:blipFill>
          <a:blip r:embed="rId3"/>
          <a:srcRect t="28" b="28"/>
          <a:stretch>
            <a:fillRect/>
          </a:stretch>
        </p:blipFill>
        <p:spPr bwMode="auto">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1571604" y="142858"/>
            <a:ext cx="3981900" cy="1000132"/>
          </a:xfrm>
          <a:prstGeom prst="rect">
            <a:avLst/>
          </a:prstGeom>
        </p:spPr>
        <p:txBody>
          <a:bodyPr spcFirstLastPara="1" wrap="square" lIns="91425" tIns="91425" rIns="91425" bIns="91425" anchor="t" anchorCtr="0">
            <a:noAutofit/>
          </a:bodyPr>
          <a:lstStyle/>
          <a:p>
            <a:r>
              <a:rPr lang="fr-FR" dirty="0" smtClean="0">
                <a:solidFill>
                  <a:schemeClr val="bg1"/>
                </a:solidFill>
              </a:rPr>
              <a:t/>
            </a:r>
            <a:br>
              <a:rPr lang="fr-FR" dirty="0" smtClean="0">
                <a:solidFill>
                  <a:schemeClr val="bg1"/>
                </a:solidFill>
              </a:rPr>
            </a:br>
            <a:r>
              <a:rPr lang="fr-FR" dirty="0" smtClean="0">
                <a:solidFill>
                  <a:schemeClr val="bg1"/>
                </a:solidFill>
              </a:rPr>
              <a:t> </a:t>
            </a:r>
            <a:r>
              <a:rPr lang="fr-FR" b="1" dirty="0" smtClean="0">
                <a:solidFill>
                  <a:schemeClr val="bg1"/>
                </a:solidFill>
              </a:rPr>
              <a:t>Exclamation Mark</a:t>
            </a:r>
            <a:endParaRPr lang="fr-FR" b="1" dirty="0" smtClean="0">
              <a:solidFill>
                <a:schemeClr val="bg1"/>
              </a:solidFill>
            </a:endParaRPr>
          </a:p>
        </p:txBody>
      </p:sp>
      <p:sp>
        <p:nvSpPr>
          <p:cNvPr id="530" name="Google Shape;530;p51"/>
          <p:cNvSpPr txBox="1">
            <a:spLocks noGrp="1"/>
          </p:cNvSpPr>
          <p:nvPr>
            <p:ph type="subTitle" idx="1"/>
          </p:nvPr>
        </p:nvSpPr>
        <p:spPr>
          <a:xfrm>
            <a:off x="428596" y="1857370"/>
            <a:ext cx="4572031" cy="2714644"/>
          </a:xfrm>
          <a:prstGeom prst="rect">
            <a:avLst/>
          </a:prstGeom>
        </p:spPr>
        <p:txBody>
          <a:bodyPr spcFirstLastPara="1" wrap="square" lIns="91425" tIns="91425" rIns="91425" bIns="91425" anchor="t" anchorCtr="0">
            <a:noAutofit/>
          </a:bodyPr>
          <a:lstStyle/>
          <a:p>
            <a:pPr algn="just">
              <a:lnSpc>
                <a:spcPct val="200000"/>
              </a:lnSpc>
            </a:pPr>
            <a:r>
              <a:rPr lang="en-US" sz="1600" dirty="0" smtClean="0"/>
              <a:t>An exclamation mark is used after a strong interjection </a:t>
            </a:r>
            <a:r>
              <a:rPr lang="en-US" sz="1600" dirty="0" smtClean="0"/>
              <a:t>and after </a:t>
            </a:r>
            <a:r>
              <a:rPr lang="en-US" sz="1600" dirty="0" smtClean="0"/>
              <a:t>strong imperative sentences which mark certain </a:t>
            </a:r>
            <a:r>
              <a:rPr lang="en-US" sz="1600" dirty="0" smtClean="0"/>
              <a:t>direct </a:t>
            </a:r>
            <a:r>
              <a:rPr lang="fr-FR" sz="1600" dirty="0" err="1" smtClean="0"/>
              <a:t>commands</a:t>
            </a:r>
            <a:r>
              <a:rPr lang="fr-FR" sz="1600" dirty="0" smtClean="0"/>
              <a:t>.</a:t>
            </a:r>
          </a:p>
          <a:p>
            <a:pPr algn="just">
              <a:lnSpc>
                <a:spcPct val="200000"/>
              </a:lnSpc>
            </a:pPr>
            <a:r>
              <a:rPr lang="fr-FR" sz="1600" dirty="0" smtClean="0"/>
              <a:t> </a:t>
            </a:r>
            <a:r>
              <a:rPr lang="fr-FR" sz="1600" b="1" dirty="0" err="1" smtClean="0"/>
              <a:t>Don't</a:t>
            </a:r>
            <a:r>
              <a:rPr lang="fr-FR" sz="1600" b="1" dirty="0" smtClean="0"/>
              <a:t> </a:t>
            </a:r>
            <a:r>
              <a:rPr lang="fr-FR" sz="1600" b="1" dirty="0" err="1" smtClean="0"/>
              <a:t>pick</a:t>
            </a:r>
            <a:r>
              <a:rPr lang="fr-FR" sz="1600" b="1" dirty="0" smtClean="0"/>
              <a:t> </a:t>
            </a:r>
            <a:r>
              <a:rPr lang="fr-FR" sz="1600" b="1" dirty="0" err="1" smtClean="0"/>
              <a:t>that</a:t>
            </a:r>
            <a:r>
              <a:rPr lang="fr-FR" sz="1600" b="1" dirty="0" smtClean="0"/>
              <a:t>!</a:t>
            </a:r>
            <a:endParaRPr sz="1600" b="1"/>
          </a:p>
        </p:txBody>
      </p:sp>
      <p:pic>
        <p:nvPicPr>
          <p:cNvPr id="4098" name="Picture 2" descr="C:\Users\skuy\Desktop\images.jpg"/>
          <p:cNvPicPr>
            <a:picLocks noGrp="1" noChangeAspect="1" noChangeArrowheads="1"/>
          </p:cNvPicPr>
          <p:nvPr>
            <p:ph type="pic" idx="2"/>
          </p:nvPr>
        </p:nvPicPr>
        <p:blipFill>
          <a:blip r:embed="rId3"/>
          <a:srcRect l="19983" r="19983"/>
          <a:stretch>
            <a:fillRect/>
          </a:stretch>
        </p:blipFill>
        <p:spPr bwMode="auto">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smtClean="0"/>
              <a:t>Comma</a:t>
            </a:r>
            <a:endParaRPr/>
          </a:p>
        </p:txBody>
      </p:sp>
      <p:sp>
        <p:nvSpPr>
          <p:cNvPr id="530" name="Google Shape;530;p51"/>
          <p:cNvSpPr txBox="1">
            <a:spLocks noGrp="1"/>
          </p:cNvSpPr>
          <p:nvPr>
            <p:ph type="subTitle" idx="1"/>
          </p:nvPr>
        </p:nvSpPr>
        <p:spPr>
          <a:xfrm>
            <a:off x="500034" y="1643056"/>
            <a:ext cx="4572031" cy="2000264"/>
          </a:xfrm>
          <a:prstGeom prst="rect">
            <a:avLst/>
          </a:prstGeom>
        </p:spPr>
        <p:txBody>
          <a:bodyPr spcFirstLastPara="1" wrap="square" lIns="91425" tIns="91425" rIns="91425" bIns="91425" anchor="t" anchorCtr="0">
            <a:noAutofit/>
          </a:bodyPr>
          <a:lstStyle/>
          <a:p>
            <a:pPr marL="482600" indent="-342900" algn="l">
              <a:lnSpc>
                <a:spcPct val="200000"/>
              </a:lnSpc>
            </a:pPr>
            <a:r>
              <a:rPr lang="en-US" b="1" dirty="0" smtClean="0"/>
              <a:t>A comma is used to organize thoughts into logical groups. </a:t>
            </a:r>
            <a:r>
              <a:rPr lang="en-US" b="1" dirty="0" smtClean="0"/>
              <a:t>It indicates </a:t>
            </a:r>
            <a:r>
              <a:rPr lang="en-US" b="1" dirty="0" smtClean="0"/>
              <a:t>a much shorter pause than a full stop. It separates </a:t>
            </a:r>
            <a:r>
              <a:rPr lang="en-US" b="1" dirty="0" smtClean="0"/>
              <a:t>the different </a:t>
            </a:r>
            <a:r>
              <a:rPr lang="en-US" b="1" dirty="0" smtClean="0"/>
              <a:t>parts of a sentence or </a:t>
            </a:r>
            <a:r>
              <a:rPr lang="en-US" b="1" dirty="0" smtClean="0"/>
              <a:t>names </a:t>
            </a:r>
            <a:r>
              <a:rPr lang="en-US" b="1" dirty="0" smtClean="0"/>
              <a:t>in a list</a:t>
            </a:r>
            <a:r>
              <a:rPr lang="en-US" b="1" dirty="0" smtClean="0"/>
              <a:t>.</a:t>
            </a:r>
          </a:p>
          <a:p>
            <a:pPr marL="482600" indent="-342900" algn="l">
              <a:lnSpc>
                <a:spcPct val="200000"/>
              </a:lnSpc>
            </a:pP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5122" name="Picture 2" descr="C:\Users\skuy\Desktop\images (2).png"/>
          <p:cNvPicPr>
            <a:picLocks noGrp="1" noChangeAspect="1" noChangeArrowheads="1"/>
          </p:cNvPicPr>
          <p:nvPr>
            <p:ph type="pic" idx="2"/>
          </p:nvPr>
        </p:nvPicPr>
        <p:blipFill>
          <a:blip r:embed="rId4"/>
          <a:srcRect t="28" b="28"/>
          <a:stretch>
            <a:fillRect/>
          </a:stretch>
        </p:blipFill>
        <p:spPr bwMode="auto">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642924"/>
            <a:ext cx="4572031" cy="4357718"/>
          </a:xfrm>
          <a:prstGeom prst="rect">
            <a:avLst/>
          </a:prstGeom>
        </p:spPr>
        <p:txBody>
          <a:bodyPr spcFirstLastPara="1" wrap="square" lIns="91425" tIns="91425" rIns="91425" bIns="91425" anchor="t" anchorCtr="0">
            <a:noAutofit/>
          </a:bodyPr>
          <a:lstStyle/>
          <a:p>
            <a:pPr marL="482600" indent="-342900" algn="just">
              <a:buAutoNum type="arabicPeriod"/>
            </a:pPr>
            <a:r>
              <a:rPr lang="en-US" b="1" dirty="0" smtClean="0"/>
              <a:t>Use </a:t>
            </a:r>
            <a:r>
              <a:rPr lang="en-US" b="1" dirty="0" smtClean="0"/>
              <a:t>a comma before a coordinating conjunction to connect </a:t>
            </a:r>
            <a:r>
              <a:rPr lang="en-US" b="1" dirty="0" smtClean="0"/>
              <a:t>two </a:t>
            </a:r>
            <a:r>
              <a:rPr lang="fr-FR" b="1" dirty="0" smtClean="0"/>
              <a:t>independent </a:t>
            </a:r>
            <a:r>
              <a:rPr lang="fr-FR" b="1" dirty="0" smtClean="0"/>
              <a:t>clauses</a:t>
            </a:r>
            <a:r>
              <a:rPr lang="fr-FR" b="1" dirty="0" smtClean="0"/>
              <a:t>.</a:t>
            </a:r>
          </a:p>
          <a:p>
            <a:pPr marL="482600" indent="-342900" algn="just"/>
            <a:r>
              <a:rPr lang="en-US" dirty="0" smtClean="0"/>
              <a:t>He was a </a:t>
            </a:r>
            <a:r>
              <a:rPr lang="en-US" dirty="0" smtClean="0"/>
              <a:t>criminal</a:t>
            </a:r>
            <a:r>
              <a:rPr lang="en-US" b="1" dirty="0" smtClean="0"/>
              <a:t>, </a:t>
            </a:r>
            <a:r>
              <a:rPr lang="en-US" b="1" dirty="0" smtClean="0"/>
              <a:t>and everyone knew it</a:t>
            </a:r>
            <a:r>
              <a:rPr lang="en-US" b="1" dirty="0" smtClean="0"/>
              <a:t>.</a:t>
            </a:r>
          </a:p>
          <a:p>
            <a:pPr marL="482600" indent="-342900" algn="just"/>
            <a:endParaRPr lang="en-US" b="1" dirty="0" smtClean="0"/>
          </a:p>
          <a:p>
            <a:pPr algn="just"/>
            <a:r>
              <a:rPr lang="en-US" b="1" dirty="0" smtClean="0"/>
              <a:t>2. Use </a:t>
            </a:r>
            <a:r>
              <a:rPr lang="en-US" b="1" dirty="0" smtClean="0"/>
              <a:t>a comma when a </a:t>
            </a:r>
            <a:r>
              <a:rPr lang="en-US" b="1" dirty="0" smtClean="0"/>
              <a:t>subordinating conjunction </a:t>
            </a:r>
            <a:r>
              <a:rPr lang="en-US" b="1" dirty="0" smtClean="0"/>
              <a:t>is part of an </a:t>
            </a:r>
            <a:r>
              <a:rPr lang="en-US" b="1" dirty="0" smtClean="0"/>
              <a:t>introductory phrase </a:t>
            </a:r>
            <a:r>
              <a:rPr lang="en-US" b="1" dirty="0" smtClean="0"/>
              <a:t>or clause, but not when it begins the second clause of a </a:t>
            </a:r>
            <a:r>
              <a:rPr lang="en-US" b="1" dirty="0" smtClean="0"/>
              <a:t>sentence.</a:t>
            </a:r>
          </a:p>
          <a:p>
            <a:pPr algn="just"/>
            <a:endParaRPr lang="en-US" b="1" dirty="0" smtClean="0"/>
          </a:p>
          <a:p>
            <a:pPr algn="l"/>
            <a:r>
              <a:rPr lang="en-US" b="1" dirty="0" smtClean="0"/>
              <a:t>Although the people walked slowly, </a:t>
            </a:r>
            <a:r>
              <a:rPr lang="en-US" dirty="0" smtClean="0"/>
              <a:t>the geese continually attacked them</a:t>
            </a:r>
            <a:r>
              <a:rPr lang="en-US" dirty="0" smtClean="0"/>
              <a:t>.</a:t>
            </a:r>
          </a:p>
          <a:p>
            <a:pPr algn="l"/>
            <a:endParaRPr lang="en-US" dirty="0" smtClean="0"/>
          </a:p>
          <a:p>
            <a:pPr algn="l"/>
            <a:r>
              <a:rPr lang="en-US" dirty="0" smtClean="0"/>
              <a:t>The geese continually attacked the people </a:t>
            </a:r>
            <a:r>
              <a:rPr lang="en-US" b="1" dirty="0" smtClean="0"/>
              <a:t>although they walked slowly.</a:t>
            </a:r>
            <a:endParaRPr b="1"/>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642924"/>
            <a:ext cx="4572031" cy="4357718"/>
          </a:xfrm>
          <a:prstGeom prst="rect">
            <a:avLst/>
          </a:prstGeom>
        </p:spPr>
        <p:txBody>
          <a:bodyPr spcFirstLastPara="1" wrap="square" lIns="91425" tIns="91425" rIns="91425" bIns="91425" anchor="t" anchorCtr="0">
            <a:noAutofit/>
          </a:bodyPr>
          <a:lstStyle/>
          <a:p>
            <a:pPr marL="482600" indent="-342900" algn="just"/>
            <a:r>
              <a:rPr lang="en-US" b="1" dirty="0" smtClean="0"/>
              <a:t>3. Use </a:t>
            </a:r>
            <a:r>
              <a:rPr lang="en-US" b="1" dirty="0" smtClean="0"/>
              <a:t>a comma to separate nonessential elements in a sentence</a:t>
            </a:r>
            <a:r>
              <a:rPr lang="en-US" b="1" dirty="0" smtClean="0"/>
              <a:t>.</a:t>
            </a:r>
            <a:endParaRPr lang="en-US" b="1" dirty="0" smtClean="0"/>
          </a:p>
          <a:p>
            <a:pPr algn="l"/>
            <a:r>
              <a:rPr lang="en-US" dirty="0" smtClean="0"/>
              <a:t>A phrase is nonessential if one can still understand the meaning of the sentence without it</a:t>
            </a:r>
            <a:r>
              <a:rPr lang="en-US" dirty="0" smtClean="0"/>
              <a:t>.</a:t>
            </a:r>
          </a:p>
          <a:p>
            <a:pPr algn="l"/>
            <a:endParaRPr lang="en-US" dirty="0" smtClean="0"/>
          </a:p>
          <a:p>
            <a:pPr algn="l"/>
            <a:r>
              <a:rPr lang="en-US" dirty="0" smtClean="0"/>
              <a:t>The audience</a:t>
            </a:r>
            <a:r>
              <a:rPr lang="en-US" b="1" dirty="0" smtClean="0"/>
              <a:t>, which was made up of many fellow students, </a:t>
            </a:r>
            <a:r>
              <a:rPr lang="en-US" dirty="0" smtClean="0"/>
              <a:t>applauded enthusiastically</a:t>
            </a:r>
            <a:r>
              <a:rPr lang="en-US" dirty="0" smtClean="0"/>
              <a:t>.</a:t>
            </a:r>
          </a:p>
          <a:p>
            <a:pPr algn="l"/>
            <a:endParaRPr lang="en-US" dirty="0" smtClean="0"/>
          </a:p>
          <a:p>
            <a:pPr marL="482600" indent="-342900" algn="l"/>
            <a:r>
              <a:rPr lang="en-US" b="1" dirty="0" smtClean="0"/>
              <a:t>4. Use commas to separate words in a series of three or more</a:t>
            </a:r>
            <a:r>
              <a:rPr lang="en-US" b="1" dirty="0" smtClean="0"/>
              <a:t>.</a:t>
            </a:r>
          </a:p>
          <a:p>
            <a:pPr marL="482600" indent="-342900" algn="l"/>
            <a:endParaRPr lang="en-US" b="1" dirty="0" smtClean="0"/>
          </a:p>
          <a:p>
            <a:pPr marL="482600" indent="-342900" algn="l"/>
            <a:r>
              <a:rPr lang="en-US" dirty="0" smtClean="0"/>
              <a:t>As a college student, my skills are socializing</a:t>
            </a:r>
            <a:r>
              <a:rPr lang="en-US" b="1" dirty="0" smtClean="0"/>
              <a:t>, </a:t>
            </a:r>
            <a:r>
              <a:rPr lang="en-US" b="1" dirty="0" smtClean="0"/>
              <a:t>procrastinating</a:t>
            </a:r>
            <a:r>
              <a:rPr lang="en-US" b="1" dirty="0" smtClean="0"/>
              <a:t>, and staying up </a:t>
            </a:r>
            <a:r>
              <a:rPr lang="en-US" b="1" dirty="0" smtClean="0"/>
              <a:t>late.</a:t>
            </a:r>
          </a:p>
          <a:p>
            <a:pPr marL="482600" indent="-342900" algn="l"/>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642924"/>
            <a:ext cx="4572031" cy="4357718"/>
          </a:xfrm>
          <a:prstGeom prst="rect">
            <a:avLst/>
          </a:prstGeom>
        </p:spPr>
        <p:txBody>
          <a:bodyPr spcFirstLastPara="1" wrap="square" lIns="91425" tIns="91425" rIns="91425" bIns="91425" anchor="t" anchorCtr="0">
            <a:noAutofit/>
          </a:bodyPr>
          <a:lstStyle/>
          <a:p>
            <a:pPr marL="482600" indent="-342900" algn="l"/>
            <a:endParaRPr lang="en-US" b="1" dirty="0" smtClean="0"/>
          </a:p>
          <a:p>
            <a:pPr algn="l"/>
            <a:r>
              <a:rPr lang="en-US" b="1" dirty="0" smtClean="0"/>
              <a:t>5. Use commas to provide more clarity, not more confusion, </a:t>
            </a:r>
            <a:r>
              <a:rPr lang="en-US" b="1" dirty="0" smtClean="0"/>
              <a:t>especially </a:t>
            </a:r>
            <a:r>
              <a:rPr lang="fr-FR" b="1" dirty="0" err="1" smtClean="0"/>
              <a:t>between</a:t>
            </a:r>
            <a:r>
              <a:rPr lang="fr-FR" b="1" dirty="0" smtClean="0"/>
              <a:t> </a:t>
            </a:r>
            <a:r>
              <a:rPr lang="fr-FR" b="1" dirty="0" err="1" smtClean="0"/>
              <a:t>repeated</a:t>
            </a:r>
            <a:r>
              <a:rPr lang="fr-FR" b="1" dirty="0" smtClean="0"/>
              <a:t> </a:t>
            </a:r>
            <a:r>
              <a:rPr lang="fr-FR" b="1" dirty="0" err="1" smtClean="0"/>
              <a:t>words</a:t>
            </a:r>
            <a:r>
              <a:rPr lang="fr-FR" b="1" dirty="0" smtClean="0"/>
              <a:t>.</a:t>
            </a:r>
          </a:p>
          <a:p>
            <a:pPr algn="l"/>
            <a:r>
              <a:rPr lang="en-US" dirty="0" smtClean="0"/>
              <a:t>Ideally, you should rephrase the sentence to avoid repeated words</a:t>
            </a:r>
            <a:r>
              <a:rPr lang="en-US" dirty="0" smtClean="0"/>
              <a:t>.</a:t>
            </a:r>
          </a:p>
          <a:p>
            <a:pPr algn="l"/>
            <a:endParaRPr lang="en-US" dirty="0" smtClean="0"/>
          </a:p>
          <a:p>
            <a:pPr algn="l"/>
            <a:r>
              <a:rPr lang="en-US" b="1" dirty="0" smtClean="0"/>
              <a:t>INCORRECT: Now </a:t>
            </a:r>
            <a:r>
              <a:rPr lang="en-US" b="1" dirty="0" err="1" smtClean="0"/>
              <a:t>now</a:t>
            </a:r>
            <a:r>
              <a:rPr lang="en-US" b="1" dirty="0" smtClean="0"/>
              <a:t>, you don’t expect me to believe that</a:t>
            </a:r>
            <a:r>
              <a:rPr lang="en-US" b="1" dirty="0" smtClean="0"/>
              <a:t>!</a:t>
            </a:r>
          </a:p>
          <a:p>
            <a:pPr algn="l"/>
            <a:r>
              <a:rPr lang="en-US" b="1" dirty="0" smtClean="0"/>
              <a:t>CORRECT: Now, now, you don’t expect me to believe that</a:t>
            </a:r>
            <a:r>
              <a:rPr lang="en-US" b="1" dirty="0" smtClean="0"/>
              <a:t>!</a:t>
            </a:r>
          </a:p>
          <a:p>
            <a:pPr algn="l"/>
            <a:endParaRPr lang="en-US" b="1" dirty="0" smtClean="0"/>
          </a:p>
          <a:p>
            <a:pPr algn="just"/>
            <a:r>
              <a:rPr lang="en-US" b="1" dirty="0" smtClean="0"/>
              <a:t>6. Use a comma to designate a question at the end of a sentence.</a:t>
            </a:r>
          </a:p>
          <a:p>
            <a:pPr algn="just"/>
            <a:endParaRPr lang="en-US" dirty="0" smtClean="0"/>
          </a:p>
          <a:p>
            <a:pPr algn="just"/>
            <a:r>
              <a:rPr lang="en-US" dirty="0" smtClean="0"/>
              <a:t>College </a:t>
            </a:r>
            <a:r>
              <a:rPr lang="en-US" dirty="0" smtClean="0"/>
              <a:t>students often ask</a:t>
            </a:r>
            <a:r>
              <a:rPr lang="en-US" b="1" dirty="0" smtClean="0"/>
              <a:t>, “Is the purpose of writing papers to help me learn or to make</a:t>
            </a:r>
          </a:p>
          <a:p>
            <a:pPr algn="just"/>
            <a:r>
              <a:rPr lang="fr-FR" dirty="0" smtClean="0"/>
              <a:t>me </a:t>
            </a:r>
            <a:r>
              <a:rPr lang="fr-FR" dirty="0" err="1" smtClean="0"/>
              <a:t>miserable</a:t>
            </a:r>
            <a:r>
              <a:rPr lang="fr-FR" dirty="0" smtClean="0"/>
              <a:t>?”</a:t>
            </a:r>
            <a:endParaRPr b="1"/>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39"/>
          <p:cNvSpPr txBox="1">
            <a:spLocks noGrp="1"/>
          </p:cNvSpPr>
          <p:nvPr>
            <p:ph type="title" idx="4"/>
          </p:nvPr>
        </p:nvSpPr>
        <p:spPr>
          <a:xfrm>
            <a:off x="974377" y="1253050"/>
            <a:ext cx="759000" cy="759000"/>
          </a:xfrm>
          <a:prstGeom prst="rect">
            <a:avLst/>
          </a:prstGeom>
          <a:solidFill>
            <a:srgbClr val="FFFFFF">
              <a:alpha val="71070"/>
            </a:srgb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a:t>1</a:t>
            </a:r>
            <a:endParaRPr/>
          </a:p>
        </p:txBody>
      </p:sp>
      <p:sp>
        <p:nvSpPr>
          <p:cNvPr id="318" name="Google Shape;318;p39"/>
          <p:cNvSpPr txBox="1">
            <a:spLocks noGrp="1"/>
          </p:cNvSpPr>
          <p:nvPr>
            <p:ph type="title" idx="14"/>
          </p:nvPr>
        </p:nvSpPr>
        <p:spPr>
          <a:xfrm>
            <a:off x="974377" y="2399942"/>
            <a:ext cx="759000" cy="759000"/>
          </a:xfrm>
          <a:prstGeom prst="rect">
            <a:avLst/>
          </a:prstGeom>
          <a:solidFill>
            <a:srgbClr val="FFFFFF">
              <a:alpha val="71070"/>
            </a:srgb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2</a:t>
            </a:r>
            <a:endParaRPr/>
          </a:p>
        </p:txBody>
      </p:sp>
      <p:sp>
        <p:nvSpPr>
          <p:cNvPr id="321" name="Google Shape;321;p39"/>
          <p:cNvSpPr txBox="1">
            <a:spLocks noGrp="1"/>
          </p:cNvSpPr>
          <p:nvPr>
            <p:ph type="title" idx="20"/>
          </p:nvPr>
        </p:nvSpPr>
        <p:spPr>
          <a:xfrm>
            <a:off x="974377" y="3542942"/>
            <a:ext cx="759000" cy="759000"/>
          </a:xfrm>
          <a:prstGeom prst="rect">
            <a:avLst/>
          </a:prstGeom>
          <a:solidFill>
            <a:srgbClr val="FFFFFF">
              <a:alpha val="71070"/>
            </a:srgb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3</a:t>
            </a:r>
            <a:endParaRPr/>
          </a:p>
        </p:txBody>
      </p:sp>
      <p:sp>
        <p:nvSpPr>
          <p:cNvPr id="323" name="Google Shape;323;p39"/>
          <p:cNvSpPr txBox="1">
            <a:spLocks noGrp="1"/>
          </p:cNvSpPr>
          <p:nvPr>
            <p:ph type="title" idx="6"/>
          </p:nvPr>
        </p:nvSpPr>
        <p:spPr>
          <a:xfrm>
            <a:off x="720000" y="365760"/>
            <a:ext cx="7704000" cy="548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Table of contents</a:t>
            </a:r>
            <a:endParaRPr/>
          </a:p>
        </p:txBody>
      </p:sp>
      <p:sp>
        <p:nvSpPr>
          <p:cNvPr id="326" name="Google Shape;326;p39"/>
          <p:cNvSpPr txBox="1">
            <a:spLocks noGrp="1"/>
          </p:cNvSpPr>
          <p:nvPr>
            <p:ph type="subTitle" idx="1"/>
          </p:nvPr>
        </p:nvSpPr>
        <p:spPr>
          <a:xfrm>
            <a:off x="1878417" y="1465599"/>
            <a:ext cx="2406600" cy="54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dirty="0" smtClean="0"/>
              <a:t>Definition</a:t>
            </a:r>
            <a:endParaRPr sz="1800" b="1"/>
          </a:p>
        </p:txBody>
      </p:sp>
      <p:sp>
        <p:nvSpPr>
          <p:cNvPr id="329" name="Google Shape;329;p39"/>
          <p:cNvSpPr txBox="1">
            <a:spLocks noGrp="1"/>
          </p:cNvSpPr>
          <p:nvPr>
            <p:ph type="subTitle" idx="8"/>
          </p:nvPr>
        </p:nvSpPr>
        <p:spPr>
          <a:xfrm>
            <a:off x="1878417" y="2613104"/>
            <a:ext cx="2406900" cy="54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b="1" dirty="0" smtClean="0"/>
              <a:t>Types</a:t>
            </a:r>
            <a:endParaRPr sz="1800" b="1"/>
          </a:p>
        </p:txBody>
      </p:sp>
      <p:sp>
        <p:nvSpPr>
          <p:cNvPr id="333" name="Google Shape;333;p39"/>
          <p:cNvSpPr txBox="1">
            <a:spLocks noGrp="1"/>
          </p:cNvSpPr>
          <p:nvPr>
            <p:ph type="subTitle" idx="17"/>
          </p:nvPr>
        </p:nvSpPr>
        <p:spPr>
          <a:xfrm>
            <a:off x="1878417" y="3756100"/>
            <a:ext cx="2406900" cy="54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smtClean="0"/>
              <a:t>Practice</a:t>
            </a:r>
            <a:endParaRPr sz="1600" b="1"/>
          </a:p>
        </p:txBody>
      </p:sp>
      <p:cxnSp>
        <p:nvCxnSpPr>
          <p:cNvPr id="336" name="Google Shape;336;p39"/>
          <p:cNvCxnSpPr/>
          <p:nvPr/>
        </p:nvCxnSpPr>
        <p:spPr>
          <a:xfrm>
            <a:off x="3864000" y="997900"/>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642924"/>
            <a:ext cx="4572031" cy="4357718"/>
          </a:xfrm>
          <a:prstGeom prst="rect">
            <a:avLst/>
          </a:prstGeom>
        </p:spPr>
        <p:txBody>
          <a:bodyPr spcFirstLastPara="1" wrap="square" lIns="91425" tIns="91425" rIns="91425" bIns="91425" anchor="t" anchorCtr="0">
            <a:noAutofit/>
          </a:bodyPr>
          <a:lstStyle/>
          <a:p>
            <a:pPr algn="l"/>
            <a:r>
              <a:rPr lang="en-US" b="1" dirty="0" smtClean="0"/>
              <a:t>7. Use commas purposefully, not because you think the phrase needs one</a:t>
            </a:r>
            <a:r>
              <a:rPr lang="en-US" b="1" dirty="0" smtClean="0"/>
              <a:t>.</a:t>
            </a:r>
          </a:p>
          <a:p>
            <a:pPr algn="l"/>
            <a:endParaRPr lang="en-US" b="1" dirty="0" smtClean="0"/>
          </a:p>
          <a:p>
            <a:pPr algn="l"/>
            <a:r>
              <a:rPr lang="en-US" dirty="0" smtClean="0"/>
              <a:t>You should not use a comma to indicate a breath or a pause in speech</a:t>
            </a:r>
            <a:r>
              <a:rPr lang="en-US" dirty="0" smtClean="0"/>
              <a:t>.</a:t>
            </a:r>
          </a:p>
          <a:p>
            <a:pPr algn="l"/>
            <a:endParaRPr lang="en-US" dirty="0" smtClean="0"/>
          </a:p>
          <a:p>
            <a:pPr algn="l"/>
            <a:r>
              <a:rPr lang="en-US" b="1" dirty="0" smtClean="0"/>
              <a:t>INCORRECT</a:t>
            </a:r>
            <a:r>
              <a:rPr lang="en-US" b="1" dirty="0" smtClean="0"/>
              <a:t>: You are, a good friend. (1 extra comma is used.)</a:t>
            </a:r>
          </a:p>
          <a:p>
            <a:pPr algn="l"/>
            <a:r>
              <a:rPr lang="en-US" b="1" dirty="0" smtClean="0"/>
              <a:t>CORRECT: You are a good friend. (No commas are needed</a:t>
            </a:r>
            <a:r>
              <a:rPr lang="en-US" b="1" dirty="0" smtClean="0"/>
              <a:t>.)</a:t>
            </a:r>
            <a:endParaRPr b="1"/>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0"/>
            <a:ext cx="4572031" cy="5000642"/>
          </a:xfrm>
          <a:prstGeom prst="rect">
            <a:avLst/>
          </a:prstGeom>
        </p:spPr>
        <p:txBody>
          <a:bodyPr spcFirstLastPara="1" wrap="square" lIns="91425" tIns="91425" rIns="91425" bIns="91425" anchor="t" anchorCtr="0">
            <a:noAutofit/>
          </a:bodyPr>
          <a:lstStyle/>
          <a:p>
            <a:pPr algn="just"/>
            <a:r>
              <a:rPr lang="en-US" b="1" dirty="0" smtClean="0"/>
              <a:t>8. Avoid these common comma errors</a:t>
            </a:r>
            <a:r>
              <a:rPr lang="en-US" b="1" dirty="0" smtClean="0"/>
              <a:t>:</a:t>
            </a:r>
          </a:p>
          <a:p>
            <a:pPr algn="just"/>
            <a:endParaRPr lang="en-US" b="1" dirty="0" smtClean="0"/>
          </a:p>
          <a:p>
            <a:pPr marL="482600" indent="-342900" algn="just">
              <a:buAutoNum type="alphaLcPeriod"/>
            </a:pPr>
            <a:r>
              <a:rPr lang="en-US" b="1" dirty="0" smtClean="0"/>
              <a:t>A </a:t>
            </a:r>
            <a:r>
              <a:rPr lang="en-US" b="1" dirty="0" smtClean="0"/>
              <a:t>comma between main points in a </a:t>
            </a:r>
            <a:r>
              <a:rPr lang="en-US" b="1" dirty="0" smtClean="0"/>
              <a:t>sentence</a:t>
            </a:r>
          </a:p>
          <a:p>
            <a:pPr marL="482600" indent="-342900" algn="just"/>
            <a:endParaRPr lang="en-US" b="1" dirty="0" smtClean="0"/>
          </a:p>
          <a:p>
            <a:pPr algn="just"/>
            <a:r>
              <a:rPr lang="en-US" b="1" dirty="0" smtClean="0"/>
              <a:t>INCORRECT: Students who do not understand </a:t>
            </a:r>
            <a:r>
              <a:rPr lang="en-US" b="1" dirty="0" err="1" smtClean="0"/>
              <a:t>Turabian</a:t>
            </a:r>
            <a:r>
              <a:rPr lang="en-US" b="1" dirty="0" smtClean="0"/>
              <a:t>, will have difficulty writing.</a:t>
            </a:r>
          </a:p>
          <a:p>
            <a:pPr algn="just"/>
            <a:r>
              <a:rPr lang="en-US" b="1" dirty="0" smtClean="0"/>
              <a:t>CORRECT: Students who do not understand </a:t>
            </a:r>
            <a:r>
              <a:rPr lang="en-US" b="1" dirty="0" err="1" smtClean="0"/>
              <a:t>Turabian</a:t>
            </a:r>
            <a:r>
              <a:rPr lang="en-US" b="1" dirty="0" smtClean="0"/>
              <a:t> will have difficulty writing</a:t>
            </a:r>
            <a:r>
              <a:rPr lang="en-US" b="1" dirty="0" smtClean="0"/>
              <a:t>.</a:t>
            </a:r>
          </a:p>
          <a:p>
            <a:pPr algn="just"/>
            <a:endParaRPr lang="en-US" b="1" dirty="0" smtClean="0"/>
          </a:p>
          <a:p>
            <a:pPr algn="just"/>
            <a:r>
              <a:rPr lang="en-US" b="1" dirty="0" smtClean="0"/>
              <a:t>b. A comma between two words or phrases, (or dependent clauses),</a:t>
            </a:r>
          </a:p>
          <a:p>
            <a:pPr algn="just"/>
            <a:r>
              <a:rPr lang="en-US" b="1" dirty="0" smtClean="0"/>
              <a:t>joined by and, but, or, nor, or yet</a:t>
            </a:r>
          </a:p>
          <a:p>
            <a:pPr algn="just"/>
            <a:r>
              <a:rPr lang="en-US" dirty="0" smtClean="0"/>
              <a:t>A dependent clause does not contain a subject, (something that performs </a:t>
            </a:r>
            <a:r>
              <a:rPr lang="en-US" dirty="0" smtClean="0"/>
              <a:t>the </a:t>
            </a:r>
            <a:r>
              <a:rPr lang="fr-FR" dirty="0" smtClean="0"/>
              <a:t>action </a:t>
            </a:r>
            <a:r>
              <a:rPr lang="fr-FR" dirty="0" smtClean="0"/>
              <a:t>of the </a:t>
            </a:r>
            <a:r>
              <a:rPr lang="fr-FR" dirty="0" err="1" smtClean="0"/>
              <a:t>verb</a:t>
            </a:r>
            <a:r>
              <a:rPr lang="fr-FR" dirty="0" smtClean="0"/>
              <a:t>).</a:t>
            </a:r>
          </a:p>
          <a:p>
            <a:pPr algn="just"/>
            <a:endParaRPr lang="fr-FR" dirty="0" smtClean="0"/>
          </a:p>
          <a:p>
            <a:pPr algn="just"/>
            <a:r>
              <a:rPr lang="en-US" b="1" dirty="0" smtClean="0"/>
              <a:t>INCORRECT: The wind was strong, and almost knocked her over</a:t>
            </a:r>
            <a:r>
              <a:rPr lang="en-US" b="1" dirty="0" smtClean="0"/>
              <a:t>.</a:t>
            </a:r>
          </a:p>
          <a:p>
            <a:pPr algn="just"/>
            <a:endParaRPr lang="en-US" b="1" dirty="0" smtClean="0"/>
          </a:p>
          <a:p>
            <a:pPr algn="just"/>
            <a:r>
              <a:rPr lang="en-US" b="1" dirty="0" smtClean="0"/>
              <a:t>CORRECT: The wind was strong and almost knocked her over</a:t>
            </a:r>
            <a:r>
              <a:rPr lang="en-US" b="1" dirty="0" smtClean="0"/>
              <a:t>.</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85800"/>
            <a:ext cx="4572031" cy="4143386"/>
          </a:xfrm>
          <a:prstGeom prst="rect">
            <a:avLst/>
          </a:prstGeom>
        </p:spPr>
        <p:txBody>
          <a:bodyPr spcFirstLastPara="1" wrap="square" lIns="91425" tIns="91425" rIns="91425" bIns="91425" anchor="t" anchorCtr="0">
            <a:noAutofit/>
          </a:bodyPr>
          <a:lstStyle/>
          <a:p>
            <a:pPr algn="just"/>
            <a:r>
              <a:rPr lang="en-US" b="1" dirty="0" smtClean="0"/>
              <a:t>c. A comma alone when connecting two independent </a:t>
            </a:r>
            <a:r>
              <a:rPr lang="en-US" b="1" dirty="0" smtClean="0"/>
              <a:t>clauses</a:t>
            </a:r>
          </a:p>
          <a:p>
            <a:pPr algn="just"/>
            <a:endParaRPr lang="en-US" b="1" dirty="0" smtClean="0"/>
          </a:p>
          <a:p>
            <a:pPr algn="just"/>
            <a:r>
              <a:rPr lang="en-US" b="1" dirty="0" smtClean="0"/>
              <a:t>(sentences) (This is also called a comma splice</a:t>
            </a:r>
            <a:r>
              <a:rPr lang="en-US" b="1" dirty="0" smtClean="0"/>
              <a:t>.)</a:t>
            </a:r>
          </a:p>
          <a:p>
            <a:pPr algn="just"/>
            <a:endParaRPr lang="en-US" b="1" dirty="0" smtClean="0"/>
          </a:p>
          <a:p>
            <a:pPr algn="just"/>
            <a:r>
              <a:rPr lang="en-US" b="1" dirty="0" smtClean="0"/>
              <a:t>INCORRECT: The people were hiding in the basement, there was no tornado</a:t>
            </a:r>
            <a:r>
              <a:rPr lang="en-US" b="1" dirty="0" smtClean="0"/>
              <a:t>.</a:t>
            </a:r>
          </a:p>
          <a:p>
            <a:pPr algn="just"/>
            <a:endParaRPr lang="en-US" b="1" dirty="0" smtClean="0"/>
          </a:p>
          <a:p>
            <a:pPr algn="just"/>
            <a:r>
              <a:rPr lang="en-US" b="1" dirty="0" smtClean="0"/>
              <a:t>CORRECT: The people were hiding in the basement, but there was no tornado</a:t>
            </a:r>
            <a:r>
              <a:rPr lang="en-US" b="1" dirty="0" smtClean="0"/>
              <a:t>.</a:t>
            </a:r>
          </a:p>
          <a:p>
            <a:pPr algn="just"/>
            <a:endParaRPr lang="en-US" b="1" dirty="0" smtClean="0"/>
          </a:p>
          <a:p>
            <a:pPr algn="just"/>
            <a:r>
              <a:rPr lang="en-US" b="1" dirty="0" smtClean="0"/>
              <a:t>CORRECT: The people were hiding in the basement; there was no tornado.</a:t>
            </a:r>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pic>
        <p:nvPicPr>
          <p:cNvPr id="6" name="Picture 2" descr="C:\Users\skuy\Desktop\images (2).png"/>
          <p:cNvPicPr>
            <a:picLocks noChangeAspect="1" noChangeArrowheads="1"/>
          </p:cNvPicPr>
          <p:nvPr/>
        </p:nvPicPr>
        <p:blipFill>
          <a:blip r:embed="rId5"/>
          <a:srcRect t="28" b="28"/>
          <a:stretch>
            <a:fillRect/>
          </a:stretch>
        </p:blipFill>
        <p:spPr bwMode="auto">
          <a:xfrm>
            <a:off x="5305581" y="1158450"/>
            <a:ext cx="2826600" cy="28266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85800"/>
            <a:ext cx="8072494" cy="4143386"/>
          </a:xfrm>
          <a:prstGeom prst="rect">
            <a:avLst/>
          </a:prstGeom>
        </p:spPr>
        <p:txBody>
          <a:bodyPr spcFirstLastPara="1" wrap="square" lIns="91425" tIns="91425" rIns="91425" bIns="91425" anchor="t" anchorCtr="0">
            <a:noAutofit/>
          </a:bodyPr>
          <a:lstStyle/>
          <a:p>
            <a:pPr algn="l">
              <a:lnSpc>
                <a:spcPct val="200000"/>
              </a:lnSpc>
            </a:pPr>
            <a:r>
              <a:rPr lang="en-CA" b="1" dirty="0" smtClean="0"/>
              <a:t>Comma </a:t>
            </a:r>
            <a:r>
              <a:rPr lang="en-CA" b="1" dirty="0" smtClean="0"/>
              <a:t>Control</a:t>
            </a:r>
            <a:endParaRPr lang="fr-FR" dirty="0" smtClean="0"/>
          </a:p>
          <a:p>
            <a:pPr algn="l">
              <a:lnSpc>
                <a:spcPct val="200000"/>
              </a:lnSpc>
            </a:pPr>
            <a:r>
              <a:rPr lang="en-CA" b="1" dirty="0" smtClean="0"/>
              <a:t>Rewrite to show two different meanings using only comma placement:</a:t>
            </a:r>
            <a:endParaRPr lang="fr-FR" dirty="0" smtClean="0"/>
          </a:p>
          <a:p>
            <a:pPr marL="482600" lvl="0" indent="-342900" algn="l">
              <a:lnSpc>
                <a:spcPct val="200000"/>
              </a:lnSpc>
              <a:buFont typeface="+mj-lt"/>
              <a:buAutoNum type="arabicPeriod"/>
            </a:pPr>
            <a:r>
              <a:rPr lang="en-CA" dirty="0" smtClean="0"/>
              <a:t>The detective said the witness lied.</a:t>
            </a:r>
            <a:endParaRPr lang="fr-FR" dirty="0" smtClean="0"/>
          </a:p>
          <a:p>
            <a:pPr marL="482600" lvl="0" indent="-342900" algn="l">
              <a:lnSpc>
                <a:spcPct val="200000"/>
              </a:lnSpc>
              <a:buFont typeface="+mj-lt"/>
              <a:buAutoNum type="arabicPeriod"/>
            </a:pPr>
            <a:r>
              <a:rPr lang="en-CA" dirty="0" smtClean="0"/>
              <a:t>Only officers who completed training will work the event.</a:t>
            </a:r>
            <a:endParaRPr lang="fr-FR" dirty="0" smtClean="0"/>
          </a:p>
          <a:p>
            <a:pPr marL="482600" lvl="0" indent="-342900" algn="l">
              <a:lnSpc>
                <a:spcPct val="200000"/>
              </a:lnSpc>
              <a:buFont typeface="+mj-lt"/>
              <a:buAutoNum type="arabicPeriod"/>
            </a:pPr>
            <a:r>
              <a:rPr lang="en-CA" dirty="0" smtClean="0"/>
              <a:t>Maria my colleague from Boston is leading the project.</a:t>
            </a:r>
            <a:endParaRPr lang="fr-FR" dirty="0" smtClean="0"/>
          </a:p>
          <a:p>
            <a:pPr algn="l"/>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428610"/>
            <a:ext cx="8072494" cy="4500576"/>
          </a:xfrm>
          <a:prstGeom prst="rect">
            <a:avLst/>
          </a:prstGeom>
        </p:spPr>
        <p:txBody>
          <a:bodyPr spcFirstLastPara="1" wrap="square" lIns="91425" tIns="91425" rIns="91425" bIns="91425" anchor="t" anchorCtr="0">
            <a:noAutofit/>
          </a:bodyPr>
          <a:lstStyle/>
          <a:p>
            <a:pPr algn="l"/>
            <a:r>
              <a:rPr lang="en-CA" b="1" dirty="0" smtClean="0"/>
              <a:t>1. The detective said the witness lied.</a:t>
            </a:r>
            <a:endParaRPr lang="fr-FR" dirty="0" smtClean="0"/>
          </a:p>
          <a:p>
            <a:pPr lvl="0" algn="l"/>
            <a:r>
              <a:rPr lang="en-CA" b="1" dirty="0" smtClean="0"/>
              <a:t>Version A:</a:t>
            </a:r>
            <a:r>
              <a:rPr lang="en-CA" dirty="0" smtClean="0"/>
              <a:t> The detective said the witness lied. </a:t>
            </a:r>
            <a:r>
              <a:rPr lang="fr-FR" dirty="0" smtClean="0"/>
              <a:t>(Direct </a:t>
            </a:r>
            <a:r>
              <a:rPr lang="fr-FR" dirty="0" err="1" smtClean="0"/>
              <a:t>statement</a:t>
            </a:r>
            <a:r>
              <a:rPr lang="fr-FR" dirty="0" smtClean="0"/>
              <a:t>)</a:t>
            </a:r>
          </a:p>
          <a:p>
            <a:pPr lvl="0" algn="l"/>
            <a:r>
              <a:rPr lang="en-CA" b="1" dirty="0" smtClean="0"/>
              <a:t>Version B:</a:t>
            </a:r>
            <a:r>
              <a:rPr lang="en-CA" dirty="0" smtClean="0"/>
              <a:t> The detective, said the witness, lied. (According to the witness, the detective lied)</a:t>
            </a:r>
            <a:endParaRPr lang="fr-FR" dirty="0" smtClean="0"/>
          </a:p>
          <a:p>
            <a:pPr lvl="0" algn="l"/>
            <a:r>
              <a:rPr lang="en-CA" b="1" dirty="0" smtClean="0"/>
              <a:t>Explanation:</a:t>
            </a:r>
            <a:r>
              <a:rPr lang="en-CA" dirty="0" smtClean="0"/>
              <a:t> Comma placement changes who is making the accusation</a:t>
            </a:r>
            <a:r>
              <a:rPr lang="en-CA" dirty="0" smtClean="0"/>
              <a:t>.</a:t>
            </a:r>
          </a:p>
          <a:p>
            <a:pPr lvl="0" algn="l"/>
            <a:endParaRPr lang="fr-FR" dirty="0" smtClean="0"/>
          </a:p>
          <a:p>
            <a:pPr algn="l"/>
            <a:r>
              <a:rPr lang="en-CA" b="1" dirty="0" smtClean="0"/>
              <a:t>2. Only officers who completed training will work the event.</a:t>
            </a:r>
            <a:endParaRPr lang="fr-FR" dirty="0" smtClean="0"/>
          </a:p>
          <a:p>
            <a:pPr lvl="0" algn="l"/>
            <a:r>
              <a:rPr lang="en-CA" b="1" dirty="0" smtClean="0"/>
              <a:t>Version A:</a:t>
            </a:r>
            <a:r>
              <a:rPr lang="en-CA" dirty="0" smtClean="0"/>
              <a:t> Only officers who completed training will work the event. </a:t>
            </a:r>
            <a:r>
              <a:rPr lang="fr-FR" dirty="0" smtClean="0"/>
              <a:t>(Restrictive: </a:t>
            </a:r>
            <a:r>
              <a:rPr lang="fr-FR" dirty="0" err="1" smtClean="0"/>
              <a:t>only</a:t>
            </a:r>
            <a:r>
              <a:rPr lang="fr-FR" dirty="0" smtClean="0"/>
              <a:t> the </a:t>
            </a:r>
            <a:r>
              <a:rPr lang="fr-FR" dirty="0" err="1" smtClean="0"/>
              <a:t>trained</a:t>
            </a:r>
            <a:r>
              <a:rPr lang="fr-FR" dirty="0" smtClean="0"/>
              <a:t> </a:t>
            </a:r>
            <a:r>
              <a:rPr lang="fr-FR" dirty="0" err="1" smtClean="0"/>
              <a:t>ones</a:t>
            </a:r>
            <a:r>
              <a:rPr lang="fr-FR" dirty="0" smtClean="0"/>
              <a:t>)</a:t>
            </a:r>
          </a:p>
          <a:p>
            <a:pPr lvl="0" algn="l"/>
            <a:r>
              <a:rPr lang="en-CA" b="1" dirty="0" smtClean="0"/>
              <a:t>Version B:</a:t>
            </a:r>
            <a:r>
              <a:rPr lang="en-CA" dirty="0" smtClean="0"/>
              <a:t> Only officers, who completed training, will work the event. (Non-restrictive: all officers completed training, and only they will work)</a:t>
            </a:r>
            <a:endParaRPr lang="fr-FR" dirty="0" smtClean="0"/>
          </a:p>
          <a:p>
            <a:pPr lvl="0" algn="l"/>
            <a:r>
              <a:rPr lang="en-CA" b="1" dirty="0" smtClean="0"/>
              <a:t>Explanation:</a:t>
            </a:r>
            <a:r>
              <a:rPr lang="en-CA" dirty="0" smtClean="0"/>
              <a:t> Without commas = restrictive clause (some officers didn't train). </a:t>
            </a:r>
            <a:r>
              <a:rPr lang="fr-FR" dirty="0" err="1" smtClean="0"/>
              <a:t>With</a:t>
            </a:r>
            <a:r>
              <a:rPr lang="fr-FR" dirty="0" smtClean="0"/>
              <a:t> commas = all </a:t>
            </a:r>
            <a:r>
              <a:rPr lang="fr-FR" dirty="0" err="1" smtClean="0"/>
              <a:t>officers</a:t>
            </a:r>
            <a:r>
              <a:rPr lang="fr-FR" dirty="0" smtClean="0"/>
              <a:t> </a:t>
            </a:r>
            <a:r>
              <a:rPr lang="fr-FR" dirty="0" err="1" smtClean="0"/>
              <a:t>trained</a:t>
            </a:r>
            <a:r>
              <a:rPr lang="fr-FR" dirty="0" smtClean="0"/>
              <a:t>.</a:t>
            </a:r>
          </a:p>
          <a:p>
            <a:pPr algn="l"/>
            <a:r>
              <a:rPr lang="en-CA" b="1" dirty="0" smtClean="0"/>
              <a:t>3. Maria my colleague from Boston is leading the project.</a:t>
            </a:r>
            <a:endParaRPr lang="fr-FR" dirty="0" smtClean="0"/>
          </a:p>
          <a:p>
            <a:pPr lvl="0" algn="l"/>
            <a:r>
              <a:rPr lang="en-CA" b="1" dirty="0" smtClean="0"/>
              <a:t>Version A:</a:t>
            </a:r>
            <a:r>
              <a:rPr lang="en-CA" dirty="0" smtClean="0"/>
              <a:t> Maria, my colleague from Boston, is leading the project. </a:t>
            </a:r>
            <a:r>
              <a:rPr lang="fr-FR" dirty="0" smtClean="0"/>
              <a:t>(You have one </a:t>
            </a:r>
            <a:r>
              <a:rPr lang="fr-FR" dirty="0" err="1" smtClean="0"/>
              <a:t>colleague</a:t>
            </a:r>
            <a:r>
              <a:rPr lang="fr-FR" dirty="0" smtClean="0"/>
              <a:t> </a:t>
            </a:r>
            <a:r>
              <a:rPr lang="fr-FR" dirty="0" err="1" smtClean="0"/>
              <a:t>named</a:t>
            </a:r>
            <a:r>
              <a:rPr lang="fr-FR" dirty="0" smtClean="0"/>
              <a:t> Maria </a:t>
            </a:r>
            <a:r>
              <a:rPr lang="fr-FR" dirty="0" err="1" smtClean="0"/>
              <a:t>from</a:t>
            </a:r>
            <a:r>
              <a:rPr lang="fr-FR" dirty="0" smtClean="0"/>
              <a:t> Boston)</a:t>
            </a:r>
          </a:p>
          <a:p>
            <a:pPr lvl="0" algn="l"/>
            <a:r>
              <a:rPr lang="en-CA" b="1" dirty="0" smtClean="0"/>
              <a:t>Version B:</a:t>
            </a:r>
            <a:r>
              <a:rPr lang="en-CA" dirty="0" smtClean="0"/>
              <a:t> Maria my colleague from Boston is leading the project. (Without commas, suggests you have multiple colleagues from Boston, and Maria is one of them - though this reads awkwardly)</a:t>
            </a:r>
            <a:endParaRPr lang="fr-FR" dirty="0" smtClean="0"/>
          </a:p>
          <a:p>
            <a:pPr lvl="0" algn="l"/>
            <a:r>
              <a:rPr lang="en-CA" b="1" dirty="0" smtClean="0"/>
              <a:t>Better Version B:</a:t>
            </a:r>
            <a:r>
              <a:rPr lang="en-CA" dirty="0" smtClean="0"/>
              <a:t> My colleague from Boston, Maria, is leading the project. </a:t>
            </a:r>
            <a:r>
              <a:rPr lang="fr-FR" dirty="0" smtClean="0"/>
              <a:t>(Identifies </a:t>
            </a:r>
            <a:r>
              <a:rPr lang="fr-FR" dirty="0" err="1" smtClean="0"/>
              <a:t>which</a:t>
            </a:r>
            <a:r>
              <a:rPr lang="fr-FR" dirty="0" smtClean="0"/>
              <a:t> </a:t>
            </a:r>
            <a:r>
              <a:rPr lang="fr-FR" dirty="0" err="1" smtClean="0"/>
              <a:t>colleague</a:t>
            </a:r>
            <a:r>
              <a:rPr lang="fr-FR" dirty="0" smtClean="0"/>
              <a:t>)</a:t>
            </a:r>
            <a:endParaRPr lang="fr-FR"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85800"/>
            <a:ext cx="8072494" cy="4143386"/>
          </a:xfrm>
          <a:prstGeom prst="rect">
            <a:avLst/>
          </a:prstGeom>
        </p:spPr>
        <p:txBody>
          <a:bodyPr spcFirstLastPara="1" wrap="square" lIns="91425" tIns="91425" rIns="91425" bIns="91425" anchor="t" anchorCtr="0">
            <a:noAutofit/>
          </a:bodyPr>
          <a:lstStyle/>
          <a:p>
            <a:pPr algn="l"/>
            <a:r>
              <a:rPr lang="en-CA" b="1" dirty="0" smtClean="0"/>
              <a:t>1. The award went to my parents, Oprah Winfrey and God.</a:t>
            </a:r>
            <a:endParaRPr lang="fr-FR" dirty="0" smtClean="0"/>
          </a:p>
          <a:p>
            <a:pPr lvl="0" algn="l"/>
            <a:r>
              <a:rPr lang="en-CA" b="1" dirty="0" smtClean="0"/>
              <a:t>Problem:</a:t>
            </a:r>
            <a:r>
              <a:rPr lang="en-CA" dirty="0" smtClean="0"/>
              <a:t> Sounds like your parents ARE Oprah and God.</a:t>
            </a:r>
            <a:endParaRPr lang="fr-FR" dirty="0" smtClean="0"/>
          </a:p>
          <a:p>
            <a:pPr lvl="0" algn="l"/>
            <a:r>
              <a:rPr lang="en-CA" b="1" dirty="0" smtClean="0"/>
              <a:t>Answer:</a:t>
            </a:r>
            <a:r>
              <a:rPr lang="en-CA" dirty="0" smtClean="0"/>
              <a:t> The award went to my parents, Oprah Winfrey, and God.</a:t>
            </a:r>
            <a:endParaRPr lang="fr-FR" dirty="0" smtClean="0"/>
          </a:p>
          <a:p>
            <a:pPr lvl="0" algn="l"/>
            <a:r>
              <a:rPr lang="en-CA" b="1" dirty="0" smtClean="0"/>
              <a:t>Explanation:</a:t>
            </a:r>
            <a:r>
              <a:rPr lang="en-CA" dirty="0" smtClean="0"/>
              <a:t> The serial comma clarifies four separate recipients</a:t>
            </a:r>
            <a:r>
              <a:rPr lang="en-CA" dirty="0" smtClean="0"/>
              <a:t>.</a:t>
            </a:r>
          </a:p>
          <a:p>
            <a:pPr lvl="0" algn="l"/>
            <a:endParaRPr lang="fr-FR" dirty="0" smtClean="0"/>
          </a:p>
          <a:p>
            <a:pPr algn="l"/>
            <a:r>
              <a:rPr lang="en-CA" b="1" dirty="0" smtClean="0"/>
              <a:t>2. At the summit were the ambassador, an environmental activist and lawyer and the CEO.</a:t>
            </a:r>
            <a:endParaRPr lang="fr-FR" dirty="0" smtClean="0"/>
          </a:p>
          <a:p>
            <a:pPr lvl="0" algn="l"/>
            <a:r>
              <a:rPr lang="en-CA" b="1" dirty="0" smtClean="0"/>
              <a:t>Problem:</a:t>
            </a:r>
            <a:r>
              <a:rPr lang="en-CA" dirty="0" smtClean="0"/>
              <a:t> Is it one person who is both activist and lawyer, or two people?</a:t>
            </a:r>
            <a:endParaRPr lang="fr-FR" dirty="0" smtClean="0"/>
          </a:p>
          <a:p>
            <a:pPr lvl="0" algn="l"/>
            <a:r>
              <a:rPr lang="en-CA" b="1" dirty="0" smtClean="0"/>
              <a:t>Answer:</a:t>
            </a:r>
            <a:r>
              <a:rPr lang="en-CA" dirty="0" smtClean="0"/>
              <a:t> At the summit were the ambassador, an environmental activist and lawyer, and the CEO. (if one person) OR At the summit were the ambassador, an environmental activist, a lawyer, and the CEO. </a:t>
            </a:r>
            <a:r>
              <a:rPr lang="fr-FR" dirty="0" smtClean="0"/>
              <a:t>(if </a:t>
            </a:r>
            <a:r>
              <a:rPr lang="fr-FR" dirty="0" err="1" smtClean="0"/>
              <a:t>separate</a:t>
            </a:r>
            <a:r>
              <a:rPr lang="fr-FR" dirty="0" smtClean="0"/>
              <a:t>)</a:t>
            </a:r>
          </a:p>
          <a:p>
            <a:pPr lvl="0" algn="l"/>
            <a:r>
              <a:rPr lang="en-CA" b="1" dirty="0" smtClean="0"/>
              <a:t>Explanation:</a:t>
            </a:r>
            <a:r>
              <a:rPr lang="en-CA" dirty="0" smtClean="0"/>
              <a:t> Restructure or add commas to clarify whether you mean three or four people</a:t>
            </a:r>
            <a:r>
              <a:rPr lang="en-CA" dirty="0" smtClean="0"/>
              <a:t>.</a:t>
            </a:r>
          </a:p>
          <a:p>
            <a:pPr lvl="0" algn="l"/>
            <a:endParaRPr lang="fr-FR" dirty="0" smtClean="0"/>
          </a:p>
          <a:p>
            <a:pPr algn="l"/>
            <a:r>
              <a:rPr lang="en-CA" b="1" dirty="0" smtClean="0"/>
              <a:t>3. The documentary features interviews with farmers, a historian and author and three government officials.</a:t>
            </a:r>
            <a:endParaRPr lang="fr-FR" dirty="0" smtClean="0"/>
          </a:p>
          <a:p>
            <a:pPr lvl="0" algn="l"/>
            <a:r>
              <a:rPr lang="en-CA" b="1" dirty="0" smtClean="0"/>
              <a:t>Problem:</a:t>
            </a:r>
            <a:r>
              <a:rPr lang="en-CA" dirty="0" smtClean="0"/>
              <a:t> Is the historian also an author, or are they separate?</a:t>
            </a:r>
            <a:endParaRPr lang="fr-FR" dirty="0" smtClean="0"/>
          </a:p>
          <a:p>
            <a:pPr lvl="0" algn="l"/>
            <a:r>
              <a:rPr lang="en-CA" b="1" dirty="0" smtClean="0"/>
              <a:t>Answer:</a:t>
            </a:r>
            <a:r>
              <a:rPr lang="en-CA" dirty="0" smtClean="0"/>
              <a:t> The documentary features interviews with farmers, a historian and author, and three government officials. (if one person) OR The documentary features interviews with farmers, a historian, an author, and three government officials. </a:t>
            </a:r>
            <a:r>
              <a:rPr lang="fr-FR" dirty="0" smtClean="0"/>
              <a:t>(if </a:t>
            </a:r>
            <a:r>
              <a:rPr lang="fr-FR" dirty="0" err="1" smtClean="0"/>
              <a:t>separate</a:t>
            </a:r>
            <a:r>
              <a:rPr lang="fr-FR" dirty="0" smtClean="0"/>
              <a:t>)</a:t>
            </a:r>
            <a:endParaRPr lang="fr-FR"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smtClean="0"/>
              <a:t>SEMI COLON</a:t>
            </a:r>
            <a:endParaRPr/>
          </a:p>
        </p:txBody>
      </p:sp>
      <p:sp>
        <p:nvSpPr>
          <p:cNvPr id="530" name="Google Shape;530;p51"/>
          <p:cNvSpPr txBox="1">
            <a:spLocks noGrp="1"/>
          </p:cNvSpPr>
          <p:nvPr>
            <p:ph type="subTitle" idx="1"/>
          </p:nvPr>
        </p:nvSpPr>
        <p:spPr>
          <a:xfrm>
            <a:off x="500034" y="1142990"/>
            <a:ext cx="4572031" cy="3857652"/>
          </a:xfrm>
          <a:prstGeom prst="rect">
            <a:avLst/>
          </a:prstGeom>
        </p:spPr>
        <p:txBody>
          <a:bodyPr spcFirstLastPara="1" wrap="square" lIns="91425" tIns="91425" rIns="91425" bIns="91425" anchor="t" anchorCtr="0">
            <a:noAutofit/>
          </a:bodyPr>
          <a:lstStyle/>
          <a:p>
            <a:pPr algn="just"/>
            <a:r>
              <a:rPr lang="en-US" b="1" dirty="0" smtClean="0"/>
              <a:t>1. Use a semicolon, (without a coordinating conjunction), to connect </a:t>
            </a:r>
            <a:r>
              <a:rPr lang="en-US" b="1" dirty="0" smtClean="0"/>
              <a:t>two </a:t>
            </a:r>
            <a:r>
              <a:rPr lang="fr-FR" b="1" dirty="0" smtClean="0"/>
              <a:t>independent </a:t>
            </a:r>
            <a:r>
              <a:rPr lang="fr-FR" b="1" dirty="0" smtClean="0"/>
              <a:t>clauses.</a:t>
            </a:r>
          </a:p>
          <a:p>
            <a:pPr algn="just"/>
            <a:r>
              <a:rPr lang="en-US" dirty="0" smtClean="0"/>
              <a:t>She spent hours cleaning her room</a:t>
            </a:r>
            <a:r>
              <a:rPr lang="en-US" b="1" dirty="0" smtClean="0"/>
              <a:t>; she still failed her room check</a:t>
            </a:r>
            <a:r>
              <a:rPr lang="en-US" b="1" dirty="0" smtClean="0"/>
              <a:t>. </a:t>
            </a:r>
          </a:p>
          <a:p>
            <a:pPr algn="just"/>
            <a:endParaRPr lang="en-US" b="1" dirty="0" smtClean="0"/>
          </a:p>
          <a:p>
            <a:pPr algn="just"/>
            <a:endParaRPr lang="en-US" b="1" dirty="0" smtClean="0"/>
          </a:p>
          <a:p>
            <a:pPr algn="just"/>
            <a:r>
              <a:rPr lang="en-US" b="1" dirty="0" smtClean="0"/>
              <a:t>2</a:t>
            </a:r>
            <a:r>
              <a:rPr lang="en-US" b="1" dirty="0" smtClean="0"/>
              <a:t>. Use a semicolon before a coordinating conjunction to connect </a:t>
            </a:r>
            <a:r>
              <a:rPr lang="en-US" b="1" dirty="0" smtClean="0"/>
              <a:t>two independent </a:t>
            </a:r>
            <a:r>
              <a:rPr lang="en-US" b="1" dirty="0" smtClean="0"/>
              <a:t>clauses, if at least one of the clauses contains </a:t>
            </a:r>
            <a:r>
              <a:rPr lang="en-US" b="1" dirty="0" smtClean="0"/>
              <a:t>commas</a:t>
            </a:r>
          </a:p>
          <a:p>
            <a:pPr algn="just"/>
            <a:endParaRPr lang="en-US" b="1" dirty="0" smtClean="0"/>
          </a:p>
          <a:p>
            <a:pPr algn="just"/>
            <a:r>
              <a:rPr lang="en-US" dirty="0" smtClean="0"/>
              <a:t>Ashley</a:t>
            </a:r>
            <a:r>
              <a:rPr lang="en-US" b="1" dirty="0" smtClean="0"/>
              <a:t>, Philip, and Celeste worked for days on their group project; but they had </a:t>
            </a:r>
            <a:r>
              <a:rPr lang="en-US" b="1" dirty="0" smtClean="0"/>
              <a:t>only</a:t>
            </a:r>
          </a:p>
          <a:p>
            <a:pPr algn="just"/>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6146" name="Picture 2" descr="C:\Users\skuy\Desktop\images (1).jpg"/>
          <p:cNvPicPr>
            <a:picLocks noGrp="1" noChangeAspect="1" noChangeArrowheads="1"/>
          </p:cNvPicPr>
          <p:nvPr>
            <p:ph type="pic" idx="2"/>
          </p:nvPr>
        </p:nvPicPr>
        <p:blipFill>
          <a:blip r:embed="rId4"/>
          <a:srcRect l="10295" r="10295"/>
          <a:stretch>
            <a:fillRect/>
          </a:stretch>
        </p:blipFill>
        <p:spPr bwMode="auto">
          <a:xfrm>
            <a:off x="5305425" y="1158875"/>
            <a:ext cx="2827338" cy="282575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smtClean="0"/>
              <a:t>SEMI COLON</a:t>
            </a:r>
            <a:endParaRPr/>
          </a:p>
        </p:txBody>
      </p:sp>
      <p:sp>
        <p:nvSpPr>
          <p:cNvPr id="530" name="Google Shape;530;p51"/>
          <p:cNvSpPr txBox="1">
            <a:spLocks noGrp="1"/>
          </p:cNvSpPr>
          <p:nvPr>
            <p:ph type="subTitle" idx="1"/>
          </p:nvPr>
        </p:nvSpPr>
        <p:spPr>
          <a:xfrm>
            <a:off x="500034" y="1071552"/>
            <a:ext cx="4786346" cy="3929090"/>
          </a:xfrm>
          <a:prstGeom prst="rect">
            <a:avLst/>
          </a:prstGeom>
        </p:spPr>
        <p:txBody>
          <a:bodyPr spcFirstLastPara="1" wrap="square" lIns="91425" tIns="91425" rIns="91425" bIns="91425" anchor="t" anchorCtr="0">
            <a:noAutofit/>
          </a:bodyPr>
          <a:lstStyle/>
          <a:p>
            <a:pPr algn="just"/>
            <a:r>
              <a:rPr lang="en-US" b="1" dirty="0" smtClean="0"/>
              <a:t>3. Use a semicolon between two independent clauses that are joined </a:t>
            </a:r>
            <a:r>
              <a:rPr lang="en-US" b="1" dirty="0" smtClean="0"/>
              <a:t>by </a:t>
            </a:r>
            <a:r>
              <a:rPr lang="fr-FR" b="1" dirty="0" err="1" smtClean="0"/>
              <a:t>transitional</a:t>
            </a:r>
            <a:r>
              <a:rPr lang="fr-FR" b="1" dirty="0" smtClean="0"/>
              <a:t> </a:t>
            </a:r>
            <a:r>
              <a:rPr lang="fr-FR" b="1" dirty="0" err="1" smtClean="0"/>
              <a:t>words</a:t>
            </a:r>
            <a:r>
              <a:rPr lang="fr-FR" b="1" dirty="0" smtClean="0"/>
              <a:t>.</a:t>
            </a:r>
          </a:p>
          <a:p>
            <a:pPr algn="just"/>
            <a:endParaRPr lang="fr-FR" b="1" dirty="0" smtClean="0"/>
          </a:p>
          <a:p>
            <a:pPr algn="just"/>
            <a:r>
              <a:rPr lang="en-US" dirty="0" smtClean="0"/>
              <a:t>Today is Friday</a:t>
            </a:r>
            <a:r>
              <a:rPr lang="en-US" b="1" dirty="0" smtClean="0"/>
              <a:t>; therefore, students can wear jeans</a:t>
            </a:r>
            <a:r>
              <a:rPr lang="en-US" b="1" dirty="0" smtClean="0"/>
              <a:t>.</a:t>
            </a:r>
          </a:p>
          <a:p>
            <a:pPr algn="just"/>
            <a:r>
              <a:rPr lang="en-US" b="1" dirty="0" smtClean="0"/>
              <a:t>4. Use a semicolon between items in a series of three or more if the </a:t>
            </a:r>
            <a:r>
              <a:rPr lang="en-US" b="1" dirty="0" smtClean="0"/>
              <a:t>items </a:t>
            </a:r>
            <a:r>
              <a:rPr lang="fr-FR" b="1" dirty="0" err="1" smtClean="0"/>
              <a:t>themselves</a:t>
            </a:r>
            <a:r>
              <a:rPr lang="fr-FR" b="1" dirty="0" smtClean="0"/>
              <a:t> </a:t>
            </a:r>
            <a:r>
              <a:rPr lang="fr-FR" b="1" dirty="0" err="1" smtClean="0"/>
              <a:t>contain</a:t>
            </a:r>
            <a:r>
              <a:rPr lang="fr-FR" b="1" dirty="0" smtClean="0"/>
              <a:t> commas.</a:t>
            </a:r>
          </a:p>
          <a:p>
            <a:pPr algn="just"/>
            <a:r>
              <a:rPr lang="en-US" dirty="0" smtClean="0"/>
              <a:t>Many students are from Belton, Missouri</a:t>
            </a:r>
            <a:r>
              <a:rPr lang="en-US" b="1" dirty="0" smtClean="0"/>
              <a:t>; Topeka, Kansas; and Little Rock, Arkansas</a:t>
            </a:r>
            <a:r>
              <a:rPr lang="en-US" b="1" dirty="0" smtClean="0"/>
              <a:t>.</a:t>
            </a:r>
          </a:p>
          <a:p>
            <a:pPr algn="just"/>
            <a:r>
              <a:rPr lang="en-US" b="1" dirty="0" smtClean="0"/>
              <a:t>5. Do not use a semicolon in place of a colon</a:t>
            </a:r>
            <a:r>
              <a:rPr lang="en-US" b="1" dirty="0" smtClean="0"/>
              <a:t>.</a:t>
            </a:r>
          </a:p>
          <a:p>
            <a:pPr algn="just"/>
            <a:endParaRPr lang="en-US" b="1" dirty="0" smtClean="0"/>
          </a:p>
          <a:p>
            <a:pPr algn="just"/>
            <a:r>
              <a:rPr lang="en-US" b="1" dirty="0" smtClean="0"/>
              <a:t>INCORRECT: The Learning Center provides these three services; paper editing, </a:t>
            </a:r>
            <a:r>
              <a:rPr lang="en-US" b="1" dirty="0" smtClean="0"/>
              <a:t>exam </a:t>
            </a:r>
            <a:r>
              <a:rPr lang="en-US" dirty="0" smtClean="0"/>
              <a:t>proctoring</a:t>
            </a:r>
            <a:r>
              <a:rPr lang="en-US" dirty="0" smtClean="0"/>
              <a:t>, and assistance with studying.</a:t>
            </a:r>
          </a:p>
          <a:p>
            <a:pPr algn="just"/>
            <a:r>
              <a:rPr lang="en-US" b="1" dirty="0" smtClean="0"/>
              <a:t>CORRECT: The Learning Center provides these three services: paper editing, </a:t>
            </a:r>
            <a:r>
              <a:rPr lang="en-US" b="1" dirty="0" smtClean="0"/>
              <a:t>exam </a:t>
            </a:r>
            <a:r>
              <a:rPr lang="en-US" dirty="0" smtClean="0"/>
              <a:t>proctoring</a:t>
            </a:r>
            <a:r>
              <a:rPr lang="en-US" dirty="0" smtClean="0"/>
              <a:t>, and assistance with studying.</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6146" name="Picture 2" descr="C:\Users\skuy\Desktop\images (1).jpg"/>
          <p:cNvPicPr>
            <a:picLocks noGrp="1" noChangeAspect="1" noChangeArrowheads="1"/>
          </p:cNvPicPr>
          <p:nvPr>
            <p:ph type="pic" idx="2"/>
          </p:nvPr>
        </p:nvPicPr>
        <p:blipFill>
          <a:blip r:embed="rId4"/>
          <a:srcRect l="10295" r="10295"/>
          <a:stretch>
            <a:fillRect/>
          </a:stretch>
        </p:blipFill>
        <p:spPr bwMode="auto">
          <a:xfrm>
            <a:off x="5305425" y="1158875"/>
            <a:ext cx="2827338" cy="282575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b="1" i="1" dirty="0" smtClean="0">
                <a:solidFill>
                  <a:srgbClr val="B31591"/>
                </a:solidFill>
              </a:rPr>
              <a:t>COLON</a:t>
            </a:r>
            <a:endParaRPr b="1" i="1">
              <a:solidFill>
                <a:srgbClr val="B31591"/>
              </a:solidFill>
            </a:endParaRPr>
          </a:p>
        </p:txBody>
      </p:sp>
      <p:sp>
        <p:nvSpPr>
          <p:cNvPr id="530" name="Google Shape;530;p51"/>
          <p:cNvSpPr txBox="1">
            <a:spLocks noGrp="1"/>
          </p:cNvSpPr>
          <p:nvPr>
            <p:ph type="subTitle" idx="1"/>
          </p:nvPr>
        </p:nvSpPr>
        <p:spPr>
          <a:xfrm>
            <a:off x="500034" y="1071552"/>
            <a:ext cx="4786346" cy="3929090"/>
          </a:xfrm>
          <a:prstGeom prst="rect">
            <a:avLst/>
          </a:prstGeom>
        </p:spPr>
        <p:txBody>
          <a:bodyPr spcFirstLastPara="1" wrap="square" lIns="91425" tIns="91425" rIns="91425" bIns="91425" anchor="t" anchorCtr="0">
            <a:noAutofit/>
          </a:bodyPr>
          <a:lstStyle/>
          <a:p>
            <a:pPr marL="482600" indent="-342900" algn="just">
              <a:buAutoNum type="arabicPeriod"/>
            </a:pPr>
            <a:r>
              <a:rPr lang="en-US" b="1" dirty="0" smtClean="0"/>
              <a:t>Only </a:t>
            </a:r>
            <a:r>
              <a:rPr lang="en-US" b="1" dirty="0" smtClean="0"/>
              <a:t>use a colon after statements that are complete sentences</a:t>
            </a:r>
            <a:r>
              <a:rPr lang="en-US" b="1" dirty="0" smtClean="0"/>
              <a:t>.</a:t>
            </a:r>
          </a:p>
          <a:p>
            <a:pPr marL="482600" indent="-342900" algn="just"/>
            <a:endParaRPr lang="en-US" b="1" dirty="0" smtClean="0"/>
          </a:p>
          <a:p>
            <a:pPr marL="482600" indent="-342900" algn="just"/>
            <a:r>
              <a:rPr lang="en-US" b="1" dirty="0" smtClean="0"/>
              <a:t>INCORRECT</a:t>
            </a:r>
            <a:r>
              <a:rPr lang="en-US" b="1" dirty="0" smtClean="0"/>
              <a:t>: To get good grades, you should: study regularly, complete your </a:t>
            </a:r>
            <a:r>
              <a:rPr lang="en-US" b="1" dirty="0" smtClean="0"/>
              <a:t>assignments </a:t>
            </a:r>
            <a:r>
              <a:rPr lang="en-US" dirty="0" smtClean="0"/>
              <a:t>well</a:t>
            </a:r>
            <a:r>
              <a:rPr lang="en-US" dirty="0" smtClean="0"/>
              <a:t>, and organize your time.</a:t>
            </a:r>
          </a:p>
          <a:p>
            <a:pPr algn="just"/>
            <a:r>
              <a:rPr lang="en-US" b="1" dirty="0" smtClean="0"/>
              <a:t>CORRECT: To get good grades, you should take this advice: study regularly, </a:t>
            </a:r>
            <a:r>
              <a:rPr lang="en-US" b="1" dirty="0" smtClean="0"/>
              <a:t>complete </a:t>
            </a:r>
            <a:r>
              <a:rPr lang="en-US" dirty="0" smtClean="0"/>
              <a:t>your </a:t>
            </a:r>
            <a:r>
              <a:rPr lang="en-US" dirty="0" smtClean="0"/>
              <a:t>assignments well, and organize your time</a:t>
            </a:r>
            <a:r>
              <a:rPr lang="en-US" dirty="0" smtClean="0"/>
              <a:t>.</a:t>
            </a:r>
          </a:p>
          <a:p>
            <a:pPr algn="just"/>
            <a:endParaRPr lang="en-US" dirty="0" smtClean="0"/>
          </a:p>
          <a:p>
            <a:pPr algn="just"/>
            <a:r>
              <a:rPr lang="en-US" b="1" dirty="0" smtClean="0"/>
              <a:t>2. Use a colon (instead of a semicolon) between two independent </a:t>
            </a:r>
            <a:r>
              <a:rPr lang="en-US" b="1" dirty="0" smtClean="0"/>
              <a:t>clauses when </a:t>
            </a:r>
            <a:r>
              <a:rPr lang="en-US" b="1" dirty="0" smtClean="0"/>
              <a:t>the second clause explains, illustrates, or paraphrases the first</a:t>
            </a:r>
            <a:r>
              <a:rPr lang="en-US" b="1" dirty="0" smtClean="0"/>
              <a:t>.</a:t>
            </a:r>
          </a:p>
          <a:p>
            <a:pPr algn="just"/>
            <a:endParaRPr lang="en-US" b="1" dirty="0" smtClean="0"/>
          </a:p>
          <a:p>
            <a:pPr algn="just"/>
            <a:r>
              <a:rPr lang="en-US" dirty="0" smtClean="0"/>
              <a:t>I have a good excuse for not turning in my homework</a:t>
            </a:r>
            <a:r>
              <a:rPr lang="en-US" b="1" dirty="0" smtClean="0"/>
              <a:t>: my dog ate it.</a:t>
            </a:r>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7170" name="Picture 2" descr="C:\Users\skuy\Desktop\F.jpg"/>
          <p:cNvPicPr>
            <a:picLocks noGrp="1" noChangeAspect="1" noChangeArrowheads="1"/>
          </p:cNvPicPr>
          <p:nvPr>
            <p:ph type="pic" idx="2"/>
          </p:nvPr>
        </p:nvPicPr>
        <p:blipFill>
          <a:blip r:embed="rId4"/>
          <a:srcRect t="28" b="28"/>
          <a:stretch>
            <a:fillRect/>
          </a:stretch>
        </p:blipFill>
        <p:spPr bwMode="auto">
          <a:xfrm>
            <a:off x="5572132" y="1071552"/>
            <a:ext cx="2827338" cy="282575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b="1" i="1" dirty="0" smtClean="0">
                <a:solidFill>
                  <a:srgbClr val="B31591"/>
                </a:solidFill>
              </a:rPr>
              <a:t>COLON</a:t>
            </a:r>
            <a:endParaRPr b="1" i="1">
              <a:solidFill>
                <a:srgbClr val="B31591"/>
              </a:solidFill>
            </a:endParaRPr>
          </a:p>
        </p:txBody>
      </p:sp>
      <p:sp>
        <p:nvSpPr>
          <p:cNvPr id="530" name="Google Shape;530;p51"/>
          <p:cNvSpPr txBox="1">
            <a:spLocks noGrp="1"/>
          </p:cNvSpPr>
          <p:nvPr>
            <p:ph type="subTitle" idx="1"/>
          </p:nvPr>
        </p:nvSpPr>
        <p:spPr>
          <a:xfrm>
            <a:off x="500034" y="1071552"/>
            <a:ext cx="4786346" cy="3929090"/>
          </a:xfrm>
          <a:prstGeom prst="rect">
            <a:avLst/>
          </a:prstGeom>
        </p:spPr>
        <p:txBody>
          <a:bodyPr spcFirstLastPara="1" wrap="square" lIns="91425" tIns="91425" rIns="91425" bIns="91425" anchor="t" anchorCtr="0">
            <a:noAutofit/>
          </a:bodyPr>
          <a:lstStyle/>
          <a:p>
            <a:pPr algn="just"/>
            <a:r>
              <a:rPr lang="en-US" b="1" dirty="0" smtClean="0"/>
              <a:t>3. Use a colon to announce a piece of information, a list, or a quote.</a:t>
            </a:r>
          </a:p>
          <a:p>
            <a:pPr algn="just"/>
            <a:r>
              <a:rPr lang="en-US" dirty="0" smtClean="0"/>
              <a:t>(Think of the colon as a trumpet heralding the information</a:t>
            </a:r>
            <a:r>
              <a:rPr lang="en-US" dirty="0" smtClean="0"/>
              <a:t>.)</a:t>
            </a:r>
          </a:p>
          <a:p>
            <a:pPr algn="just"/>
            <a:endParaRPr lang="en-US" dirty="0" smtClean="0"/>
          </a:p>
          <a:p>
            <a:pPr algn="just"/>
            <a:r>
              <a:rPr lang="en-US" dirty="0" smtClean="0"/>
              <a:t>This is the </a:t>
            </a:r>
            <a:r>
              <a:rPr lang="en-US" dirty="0" smtClean="0"/>
              <a:t>best </a:t>
            </a:r>
            <a:r>
              <a:rPr lang="en-US" dirty="0" smtClean="0"/>
              <a:t>thing about Kansas City</a:t>
            </a:r>
            <a:r>
              <a:rPr lang="en-US" b="1" dirty="0" smtClean="0"/>
              <a:t>: The Royals</a:t>
            </a:r>
            <a:r>
              <a:rPr lang="en-US" b="1" dirty="0" smtClean="0"/>
              <a:t>.</a:t>
            </a:r>
          </a:p>
          <a:p>
            <a:pPr algn="just"/>
            <a:endParaRPr lang="en-US" b="1" dirty="0" smtClean="0"/>
          </a:p>
          <a:p>
            <a:pPr algn="just"/>
            <a:r>
              <a:rPr lang="en-US" b="1" dirty="0" smtClean="0"/>
              <a:t>4. Use a colon to introduce a numbered or bullet-pointed list</a:t>
            </a:r>
            <a:r>
              <a:rPr lang="en-US" b="1" dirty="0" smtClean="0"/>
              <a:t>.</a:t>
            </a:r>
          </a:p>
          <a:p>
            <a:pPr algn="just"/>
            <a:endParaRPr lang="en-US" b="1" dirty="0" smtClean="0"/>
          </a:p>
          <a:p>
            <a:pPr algn="just"/>
            <a:r>
              <a:rPr lang="en-US" dirty="0" smtClean="0"/>
              <a:t>These are three major hurdles for college students</a:t>
            </a:r>
            <a:r>
              <a:rPr lang="en-US" b="1" dirty="0" smtClean="0"/>
              <a:t>:</a:t>
            </a:r>
          </a:p>
          <a:p>
            <a:pPr algn="just"/>
            <a:r>
              <a:rPr lang="fr-FR" dirty="0" smtClean="0"/>
              <a:t>1. stress</a:t>
            </a:r>
          </a:p>
          <a:p>
            <a:pPr algn="just"/>
            <a:r>
              <a:rPr lang="fr-FR" dirty="0" smtClean="0"/>
              <a:t>2. procrastination</a:t>
            </a:r>
          </a:p>
          <a:p>
            <a:pPr algn="just"/>
            <a:r>
              <a:rPr lang="en-US" dirty="0" smtClean="0"/>
              <a:t>3. balancing social life and diligence in studies</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7170" name="Picture 2" descr="C:\Users\skuy\Desktop\F.jpg"/>
          <p:cNvPicPr>
            <a:picLocks noGrp="1" noChangeAspect="1" noChangeArrowheads="1"/>
          </p:cNvPicPr>
          <p:nvPr>
            <p:ph type="pic" idx="2"/>
          </p:nvPr>
        </p:nvPicPr>
        <p:blipFill>
          <a:blip r:embed="rId4"/>
          <a:srcRect t="28" b="28"/>
          <a:stretch>
            <a:fillRect/>
          </a:stretch>
        </p:blipFill>
        <p:spPr bwMode="auto">
          <a:xfrm>
            <a:off x="5572132" y="1071552"/>
            <a:ext cx="2827338" cy="28257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40"/>
          <p:cNvSpPr txBox="1">
            <a:spLocks noGrp="1"/>
          </p:cNvSpPr>
          <p:nvPr>
            <p:ph type="title"/>
          </p:nvPr>
        </p:nvSpPr>
        <p:spPr>
          <a:xfrm>
            <a:off x="1920150" y="1473500"/>
            <a:ext cx="5303700" cy="123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Is it Important? How!</a:t>
            </a:r>
            <a:endParaRPr/>
          </a:p>
        </p:txBody>
      </p:sp>
      <p:sp>
        <p:nvSpPr>
          <p:cNvPr id="343" name="Google Shape;343;p40"/>
          <p:cNvSpPr/>
          <p:nvPr/>
        </p:nvSpPr>
        <p:spPr>
          <a:xfrm>
            <a:off x="7693825" y="3442200"/>
            <a:ext cx="35600" cy="87750"/>
          </a:xfrm>
          <a:custGeom>
            <a:avLst/>
            <a:gdLst/>
            <a:ahLst/>
            <a:cxnLst/>
            <a:rect l="l" t="t" r="r" b="b"/>
            <a:pathLst>
              <a:path w="1424" h="3510" extrusionOk="0">
                <a:moveTo>
                  <a:pt x="0" y="0"/>
                </a:moveTo>
                <a:lnTo>
                  <a:pt x="0" y="0"/>
                </a:lnTo>
                <a:lnTo>
                  <a:pt x="0" y="0"/>
                </a:lnTo>
                <a:lnTo>
                  <a:pt x="0" y="0"/>
                </a:lnTo>
                <a:lnTo>
                  <a:pt x="141" y="281"/>
                </a:lnTo>
                <a:lnTo>
                  <a:pt x="321" y="622"/>
                </a:lnTo>
                <a:lnTo>
                  <a:pt x="522" y="1043"/>
                </a:lnTo>
                <a:lnTo>
                  <a:pt x="742" y="1564"/>
                </a:lnTo>
                <a:lnTo>
                  <a:pt x="983" y="2166"/>
                </a:lnTo>
                <a:lnTo>
                  <a:pt x="1203" y="2808"/>
                </a:lnTo>
                <a:lnTo>
                  <a:pt x="1424" y="3510"/>
                </a:lnTo>
                <a:lnTo>
                  <a:pt x="1424" y="3510"/>
                </a:lnTo>
                <a:lnTo>
                  <a:pt x="1203" y="2808"/>
                </a:lnTo>
                <a:lnTo>
                  <a:pt x="983" y="2166"/>
                </a:lnTo>
                <a:lnTo>
                  <a:pt x="742" y="1564"/>
                </a:lnTo>
                <a:lnTo>
                  <a:pt x="522" y="1043"/>
                </a:lnTo>
                <a:lnTo>
                  <a:pt x="321" y="622"/>
                </a:lnTo>
                <a:lnTo>
                  <a:pt x="141" y="281"/>
                </a:lnTo>
                <a:lnTo>
                  <a:pt x="0" y="0"/>
                </a:lnTo>
                <a:lnTo>
                  <a:pt x="0" y="0"/>
                </a:lnTo>
                <a:close/>
              </a:path>
            </a:pathLst>
          </a:custGeom>
          <a:solidFill>
            <a:srgbClr val="FF97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0"/>
          <p:cNvSpPr/>
          <p:nvPr/>
        </p:nvSpPr>
        <p:spPr>
          <a:xfrm rot="-6300130">
            <a:off x="9075062" y="2367766"/>
            <a:ext cx="19" cy="19"/>
          </a:xfrm>
          <a:custGeom>
            <a:avLst/>
            <a:gdLst/>
            <a:ahLst/>
            <a:cxnLst/>
            <a:rect l="l" t="t" r="r" b="b"/>
            <a:pathLst>
              <a:path w="1" h="1" fill="none" extrusionOk="0">
                <a:moveTo>
                  <a:pt x="0" y="1"/>
                </a:move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0"/>
          <p:cNvSpPr/>
          <p:nvPr/>
        </p:nvSpPr>
        <p:spPr>
          <a:xfrm rot="-6300130">
            <a:off x="9074728" y="2367855"/>
            <a:ext cx="19" cy="19"/>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0"/>
          <p:cNvSpPr/>
          <p:nvPr/>
        </p:nvSpPr>
        <p:spPr>
          <a:xfrm rot="-6300130">
            <a:off x="9074639" y="2367522"/>
            <a:ext cx="19" cy="19"/>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0"/>
          <p:cNvSpPr/>
          <p:nvPr/>
        </p:nvSpPr>
        <p:spPr>
          <a:xfrm rot="-6300130">
            <a:off x="9104727" y="2510974"/>
            <a:ext cx="19" cy="19"/>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0"/>
          <p:cNvSpPr/>
          <p:nvPr/>
        </p:nvSpPr>
        <p:spPr>
          <a:xfrm rot="-6300130">
            <a:off x="9071485" y="2508091"/>
            <a:ext cx="29140" cy="46700"/>
          </a:xfrm>
          <a:custGeom>
            <a:avLst/>
            <a:gdLst/>
            <a:ahLst/>
            <a:cxnLst/>
            <a:rect l="l" t="t" r="r" b="b"/>
            <a:pathLst>
              <a:path w="1520" h="2436" fill="none" extrusionOk="0">
                <a:moveTo>
                  <a:pt x="0" y="0"/>
                </a:moveTo>
                <a:lnTo>
                  <a:pt x="0" y="0"/>
                </a:lnTo>
                <a:lnTo>
                  <a:pt x="129" y="348"/>
                </a:lnTo>
                <a:lnTo>
                  <a:pt x="275" y="696"/>
                </a:lnTo>
                <a:lnTo>
                  <a:pt x="440" y="1007"/>
                </a:lnTo>
                <a:lnTo>
                  <a:pt x="623" y="1318"/>
                </a:lnTo>
                <a:lnTo>
                  <a:pt x="824" y="1630"/>
                </a:lnTo>
                <a:lnTo>
                  <a:pt x="1044" y="1904"/>
                </a:lnTo>
                <a:lnTo>
                  <a:pt x="1282" y="2179"/>
                </a:lnTo>
                <a:lnTo>
                  <a:pt x="1520" y="2435"/>
                </a:lnTo>
                <a:lnTo>
                  <a:pt x="1520" y="2435"/>
                </a:lnTo>
                <a:lnTo>
                  <a:pt x="1282" y="2179"/>
                </a:lnTo>
                <a:lnTo>
                  <a:pt x="1044" y="1904"/>
                </a:lnTo>
                <a:lnTo>
                  <a:pt x="824" y="1630"/>
                </a:lnTo>
                <a:lnTo>
                  <a:pt x="623" y="1318"/>
                </a:lnTo>
                <a:lnTo>
                  <a:pt x="440" y="1007"/>
                </a:lnTo>
                <a:lnTo>
                  <a:pt x="275" y="696"/>
                </a:lnTo>
                <a:lnTo>
                  <a:pt x="129" y="3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0"/>
          <p:cNvSpPr/>
          <p:nvPr/>
        </p:nvSpPr>
        <p:spPr>
          <a:xfrm rot="-6300130">
            <a:off x="9067269" y="2551537"/>
            <a:ext cx="19" cy="19"/>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0"/>
          <p:cNvSpPr/>
          <p:nvPr/>
        </p:nvSpPr>
        <p:spPr>
          <a:xfrm rot="-6300130">
            <a:off x="9061294" y="2545998"/>
            <a:ext cx="4237" cy="8090"/>
          </a:xfrm>
          <a:custGeom>
            <a:avLst/>
            <a:gdLst/>
            <a:ahLst/>
            <a:cxnLst/>
            <a:rect l="l" t="t" r="r" b="b"/>
            <a:pathLst>
              <a:path w="221" h="422" fill="none" extrusionOk="0">
                <a:moveTo>
                  <a:pt x="1" y="1"/>
                </a:moveTo>
                <a:lnTo>
                  <a:pt x="56" y="294"/>
                </a:lnTo>
                <a:lnTo>
                  <a:pt x="56" y="294"/>
                </a:lnTo>
                <a:lnTo>
                  <a:pt x="74" y="349"/>
                </a:lnTo>
                <a:lnTo>
                  <a:pt x="92" y="385"/>
                </a:lnTo>
                <a:lnTo>
                  <a:pt x="147" y="404"/>
                </a:lnTo>
                <a:lnTo>
                  <a:pt x="184" y="422"/>
                </a:lnTo>
                <a:lnTo>
                  <a:pt x="184" y="422"/>
                </a:lnTo>
                <a:lnTo>
                  <a:pt x="220" y="422"/>
                </a:lnTo>
                <a:lnTo>
                  <a:pt x="220" y="422"/>
                </a:lnTo>
                <a:lnTo>
                  <a:pt x="220" y="422"/>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1" name="Google Shape;351;p40"/>
          <p:cNvPicPr preferRelativeResize="0"/>
          <p:nvPr/>
        </p:nvPicPr>
        <p:blipFill>
          <a:blip r:embed="rId3">
            <a:alphaModFix/>
          </a:blip>
          <a:stretch>
            <a:fillRect/>
          </a:stretch>
        </p:blipFill>
        <p:spPr>
          <a:xfrm>
            <a:off x="888750" y="76195"/>
            <a:ext cx="3616949" cy="1521850"/>
          </a:xfrm>
          <a:prstGeom prst="rect">
            <a:avLst/>
          </a:prstGeom>
          <a:noFill/>
          <a:ln>
            <a:noFill/>
          </a:ln>
        </p:spPr>
      </p:pic>
      <p:pic>
        <p:nvPicPr>
          <p:cNvPr id="352" name="Google Shape;352;p40"/>
          <p:cNvPicPr preferRelativeResize="0"/>
          <p:nvPr/>
        </p:nvPicPr>
        <p:blipFill>
          <a:blip r:embed="rId3">
            <a:alphaModFix/>
          </a:blip>
          <a:stretch>
            <a:fillRect/>
          </a:stretch>
        </p:blipFill>
        <p:spPr>
          <a:xfrm flipH="1">
            <a:off x="5561974" y="3927725"/>
            <a:ext cx="1955776" cy="822900"/>
          </a:xfrm>
          <a:prstGeom prst="rect">
            <a:avLst/>
          </a:prstGeom>
          <a:noFill/>
          <a:ln>
            <a:noFill/>
          </a:ln>
        </p:spPr>
      </p:pic>
      <p:cxnSp>
        <p:nvCxnSpPr>
          <p:cNvPr id="353" name="Google Shape;353;p40"/>
          <p:cNvCxnSpPr/>
          <p:nvPr/>
        </p:nvCxnSpPr>
        <p:spPr>
          <a:xfrm>
            <a:off x="3864000" y="2826700"/>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14362"/>
            <a:ext cx="7786742" cy="4286280"/>
          </a:xfrm>
          <a:prstGeom prst="rect">
            <a:avLst/>
          </a:prstGeom>
        </p:spPr>
        <p:txBody>
          <a:bodyPr spcFirstLastPara="1" wrap="square" lIns="91425" tIns="91425" rIns="91425" bIns="91425" anchor="t" anchorCtr="0">
            <a:noAutofit/>
          </a:bodyPr>
          <a:lstStyle/>
          <a:p>
            <a:pPr algn="just"/>
            <a:r>
              <a:rPr lang="en-CA" b="1" dirty="0" smtClean="0"/>
              <a:t>Colon </a:t>
            </a:r>
            <a:r>
              <a:rPr lang="en-CA" b="1" dirty="0" smtClean="0"/>
              <a:t>vs. </a:t>
            </a:r>
            <a:r>
              <a:rPr lang="en-CA" b="1" dirty="0" smtClean="0"/>
              <a:t>Semicolon</a:t>
            </a:r>
          </a:p>
          <a:p>
            <a:pPr algn="just"/>
            <a:endParaRPr lang="fr-FR" dirty="0" smtClean="0"/>
          </a:p>
          <a:p>
            <a:pPr algn="just"/>
            <a:r>
              <a:rPr lang="en-CA" b="1" dirty="0" smtClean="0"/>
              <a:t>Choose the correct punctuation (colon or semicolon) and explain why</a:t>
            </a:r>
            <a:r>
              <a:rPr lang="en-CA" b="1" dirty="0" smtClean="0"/>
              <a:t>:</a:t>
            </a:r>
          </a:p>
          <a:p>
            <a:pPr algn="just">
              <a:lnSpc>
                <a:spcPct val="200000"/>
              </a:lnSpc>
            </a:pPr>
            <a:endParaRPr lang="fr-FR" dirty="0" smtClean="0"/>
          </a:p>
          <a:p>
            <a:pPr lvl="0" algn="just">
              <a:lnSpc>
                <a:spcPct val="200000"/>
              </a:lnSpc>
            </a:pPr>
            <a:r>
              <a:rPr lang="en-CA" dirty="0" smtClean="0"/>
              <a:t>The investigation found three problems __ corruption, incompetence, and neglect.</a:t>
            </a:r>
            <a:endParaRPr lang="fr-FR" dirty="0" smtClean="0"/>
          </a:p>
          <a:p>
            <a:pPr lvl="0" algn="just">
              <a:lnSpc>
                <a:spcPct val="200000"/>
              </a:lnSpc>
            </a:pPr>
            <a:r>
              <a:rPr lang="en-CA" dirty="0" smtClean="0"/>
              <a:t>The policy failed __ officials knew this months ago.</a:t>
            </a:r>
            <a:endParaRPr lang="fr-FR" dirty="0" smtClean="0"/>
          </a:p>
          <a:p>
            <a:pPr lvl="0" algn="just">
              <a:lnSpc>
                <a:spcPct val="200000"/>
              </a:lnSpc>
            </a:pPr>
            <a:r>
              <a:rPr lang="en-CA" dirty="0" smtClean="0"/>
              <a:t>Voters face a choice __ protect the environment or prioritize economic growth.</a:t>
            </a:r>
            <a:endParaRPr lang="fr-FR" dirty="0" smtClean="0"/>
          </a:p>
          <a:p>
            <a:pPr lvl="0" algn="just">
              <a:lnSpc>
                <a:spcPct val="200000"/>
              </a:lnSpc>
            </a:pPr>
            <a:r>
              <a:rPr lang="en-CA" dirty="0" smtClean="0"/>
              <a:t>The evidence was clear __ however, the jury remained unconvinced.</a:t>
            </a:r>
            <a:endParaRPr lang="fr-FR" dirty="0" smtClean="0"/>
          </a:p>
          <a:p>
            <a:pPr algn="just"/>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14362"/>
            <a:ext cx="7786742" cy="4286280"/>
          </a:xfrm>
          <a:prstGeom prst="rect">
            <a:avLst/>
          </a:prstGeom>
        </p:spPr>
        <p:txBody>
          <a:bodyPr spcFirstLastPara="1" wrap="square" lIns="91425" tIns="91425" rIns="91425" bIns="91425" anchor="t" anchorCtr="0">
            <a:noAutofit/>
          </a:bodyPr>
          <a:lstStyle/>
          <a:p>
            <a:pPr algn="l"/>
            <a:r>
              <a:rPr lang="en-CA" b="1" dirty="0" smtClean="0"/>
              <a:t>1. The investigation found three problems __ corruption, incompetence, and neglect.</a:t>
            </a:r>
            <a:endParaRPr lang="fr-FR" dirty="0" smtClean="0"/>
          </a:p>
          <a:p>
            <a:pPr lvl="0" algn="l"/>
            <a:r>
              <a:rPr lang="en-CA" b="1" dirty="0" smtClean="0"/>
              <a:t>Answer:</a:t>
            </a:r>
            <a:r>
              <a:rPr lang="en-CA" dirty="0" smtClean="0"/>
              <a:t> The investigation found three problems: corruption, incompetence, and neglect.</a:t>
            </a:r>
            <a:endParaRPr lang="fr-FR" dirty="0" smtClean="0"/>
          </a:p>
          <a:p>
            <a:pPr lvl="0" algn="l"/>
            <a:r>
              <a:rPr lang="en-CA" b="1" dirty="0" smtClean="0"/>
              <a:t>Explanation:</a:t>
            </a:r>
            <a:r>
              <a:rPr lang="en-CA" dirty="0" smtClean="0"/>
              <a:t> Use a colon to introduce a list</a:t>
            </a:r>
            <a:r>
              <a:rPr lang="en-CA" dirty="0" smtClean="0"/>
              <a:t>.</a:t>
            </a:r>
          </a:p>
          <a:p>
            <a:pPr lvl="0" algn="l"/>
            <a:endParaRPr lang="fr-FR" dirty="0" smtClean="0"/>
          </a:p>
          <a:p>
            <a:pPr algn="l"/>
            <a:r>
              <a:rPr lang="en-CA" b="1" dirty="0" smtClean="0"/>
              <a:t>2. The policy failed __ officials knew this months ago.</a:t>
            </a:r>
            <a:endParaRPr lang="fr-FR" dirty="0" smtClean="0"/>
          </a:p>
          <a:p>
            <a:pPr lvl="0" algn="l"/>
            <a:r>
              <a:rPr lang="en-CA" b="1" dirty="0" smtClean="0"/>
              <a:t>Answer:</a:t>
            </a:r>
            <a:r>
              <a:rPr lang="en-CA" dirty="0" smtClean="0"/>
              <a:t> The policy failed; officials knew this months ago.</a:t>
            </a:r>
            <a:endParaRPr lang="fr-FR" dirty="0" smtClean="0"/>
          </a:p>
          <a:p>
            <a:pPr lvl="0" algn="l"/>
            <a:r>
              <a:rPr lang="en-CA" b="1" dirty="0" smtClean="0"/>
              <a:t>Explanation:</a:t>
            </a:r>
            <a:r>
              <a:rPr lang="en-CA" dirty="0" smtClean="0"/>
              <a:t> Use a semicolon to connect two related independent clauses without a conjunction</a:t>
            </a:r>
            <a:r>
              <a:rPr lang="en-CA" dirty="0" smtClean="0"/>
              <a:t>.</a:t>
            </a:r>
          </a:p>
          <a:p>
            <a:pPr lvl="0" algn="l"/>
            <a:endParaRPr lang="fr-FR" dirty="0" smtClean="0"/>
          </a:p>
          <a:p>
            <a:pPr algn="l"/>
            <a:r>
              <a:rPr lang="en-CA" b="1" dirty="0" smtClean="0"/>
              <a:t>3. Voters face a choice __ protect the environment or prioritize economic growth.</a:t>
            </a:r>
            <a:endParaRPr lang="fr-FR" dirty="0" smtClean="0"/>
          </a:p>
          <a:p>
            <a:pPr lvl="0" algn="l"/>
            <a:r>
              <a:rPr lang="en-CA" b="1" dirty="0" smtClean="0"/>
              <a:t>Answer:</a:t>
            </a:r>
            <a:r>
              <a:rPr lang="en-CA" dirty="0" smtClean="0"/>
              <a:t> Voters face a choice: protect the environment or prioritize economic growth.</a:t>
            </a:r>
            <a:endParaRPr lang="fr-FR" dirty="0" smtClean="0"/>
          </a:p>
          <a:p>
            <a:pPr lvl="0" algn="l"/>
            <a:r>
              <a:rPr lang="en-CA" b="1" dirty="0" smtClean="0"/>
              <a:t>Explanation:</a:t>
            </a:r>
            <a:r>
              <a:rPr lang="en-CA" dirty="0" smtClean="0"/>
              <a:t> Use a colon to introduce the explanation/specification of the choice</a:t>
            </a:r>
            <a:r>
              <a:rPr lang="en-CA" dirty="0" smtClean="0"/>
              <a:t>.</a:t>
            </a:r>
          </a:p>
          <a:p>
            <a:pPr lvl="0" algn="l"/>
            <a:endParaRPr lang="fr-FR" dirty="0" smtClean="0"/>
          </a:p>
          <a:p>
            <a:pPr algn="l"/>
            <a:r>
              <a:rPr lang="en-CA" b="1" dirty="0" smtClean="0"/>
              <a:t>4. The evidence was clear __ however, the jury remained unconvinced.</a:t>
            </a:r>
            <a:endParaRPr lang="fr-FR" dirty="0" smtClean="0"/>
          </a:p>
          <a:p>
            <a:pPr lvl="0" algn="l"/>
            <a:r>
              <a:rPr lang="en-CA" b="1" dirty="0" smtClean="0"/>
              <a:t>Answer:</a:t>
            </a:r>
            <a:r>
              <a:rPr lang="en-CA" dirty="0" smtClean="0"/>
              <a:t> The evidence was clear; however, the jury remained unconvinced.</a:t>
            </a:r>
            <a:endParaRPr lang="fr-FR" dirty="0" smtClean="0"/>
          </a:p>
          <a:p>
            <a:pPr lvl="0" algn="l"/>
            <a:r>
              <a:rPr lang="en-CA" b="1" dirty="0" smtClean="0"/>
              <a:t>Explanation:</a:t>
            </a:r>
            <a:r>
              <a:rPr lang="en-CA" dirty="0" smtClean="0"/>
              <a:t> Use a semicolon before transitional adverbs like "however" when connecting independent clauses.</a:t>
            </a:r>
            <a:endParaRPr lang="fr-FR"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lvl="0"/>
            <a:r>
              <a:rPr lang="fr-FR" b="1" dirty="0" smtClean="0"/>
              <a:t>HYPHENS</a:t>
            </a:r>
            <a:endParaRPr b="1" i="1">
              <a:solidFill>
                <a:srgbClr val="B31591"/>
              </a:solidFill>
            </a:endParaRPr>
          </a:p>
        </p:txBody>
      </p:sp>
      <p:sp>
        <p:nvSpPr>
          <p:cNvPr id="530" name="Google Shape;530;p51"/>
          <p:cNvSpPr txBox="1">
            <a:spLocks noGrp="1"/>
          </p:cNvSpPr>
          <p:nvPr>
            <p:ph type="subTitle" idx="1"/>
          </p:nvPr>
        </p:nvSpPr>
        <p:spPr>
          <a:xfrm>
            <a:off x="500034" y="1071552"/>
            <a:ext cx="4786346" cy="3929090"/>
          </a:xfrm>
          <a:prstGeom prst="rect">
            <a:avLst/>
          </a:prstGeom>
        </p:spPr>
        <p:txBody>
          <a:bodyPr spcFirstLastPara="1" wrap="square" lIns="91425" tIns="91425" rIns="91425" bIns="91425" anchor="t" anchorCtr="0">
            <a:noAutofit/>
          </a:bodyPr>
          <a:lstStyle/>
          <a:p>
            <a:pPr algn="just"/>
            <a:r>
              <a:rPr lang="en-US" b="1" dirty="0" smtClean="0"/>
              <a:t>1. Use a hyphen between the two words in a compound word, only if </a:t>
            </a:r>
            <a:r>
              <a:rPr lang="en-US" b="1" dirty="0" smtClean="0"/>
              <a:t>the compound </a:t>
            </a:r>
            <a:r>
              <a:rPr lang="en-US" b="1" dirty="0" smtClean="0"/>
              <a:t>word precedes that which it modifies.</a:t>
            </a:r>
          </a:p>
          <a:p>
            <a:pPr algn="just"/>
            <a:r>
              <a:rPr lang="en-US" dirty="0" smtClean="0"/>
              <a:t>Not all compound words should be hyphenated</a:t>
            </a:r>
            <a:r>
              <a:rPr lang="en-US" dirty="0" smtClean="0"/>
              <a:t>.</a:t>
            </a:r>
          </a:p>
          <a:p>
            <a:pPr algn="just"/>
            <a:r>
              <a:rPr lang="en-US" dirty="0" smtClean="0"/>
              <a:t>.</a:t>
            </a:r>
            <a:endParaRPr lang="en-US" dirty="0" smtClean="0"/>
          </a:p>
          <a:p>
            <a:pPr algn="just"/>
            <a:r>
              <a:rPr lang="en-US" b="1" dirty="0" smtClean="0"/>
              <a:t>Open-ended questions BUT The questions were open ended.</a:t>
            </a:r>
          </a:p>
          <a:p>
            <a:pPr algn="just"/>
            <a:r>
              <a:rPr lang="en-US" b="1" dirty="0" smtClean="0"/>
              <a:t>Well-loved professor BUT The professor was well loved.</a:t>
            </a:r>
          </a:p>
          <a:p>
            <a:pPr algn="just"/>
            <a:r>
              <a:rPr lang="en-US" dirty="0" smtClean="0"/>
              <a:t>The </a:t>
            </a:r>
            <a:r>
              <a:rPr lang="en-US" b="1" dirty="0" smtClean="0"/>
              <a:t>decision-making process BUT Decision making is a rare skill</a:t>
            </a:r>
            <a:r>
              <a:rPr lang="en-US" b="1" dirty="0" smtClean="0"/>
              <a:t>.</a:t>
            </a:r>
          </a:p>
          <a:p>
            <a:pPr algn="just"/>
            <a:endParaRPr lang="en-US" b="1" dirty="0" smtClean="0"/>
          </a:p>
          <a:p>
            <a:pPr algn="just"/>
            <a:r>
              <a:rPr lang="en-US" b="1" dirty="0" smtClean="0"/>
              <a:t>2. Use a hyphen compounds including numbers.</a:t>
            </a:r>
          </a:p>
          <a:p>
            <a:pPr algn="just"/>
            <a:r>
              <a:rPr lang="fr-FR" b="1" dirty="0" smtClean="0"/>
              <a:t>Fractions</a:t>
            </a:r>
            <a:r>
              <a:rPr lang="fr-FR" b="1" dirty="0" smtClean="0"/>
              <a:t>:</a:t>
            </a:r>
          </a:p>
          <a:p>
            <a:pPr algn="just"/>
            <a:endParaRPr lang="fr-FR" b="1" dirty="0" smtClean="0"/>
          </a:p>
          <a:p>
            <a:pPr algn="just"/>
            <a:r>
              <a:rPr lang="fr-FR" dirty="0" err="1" smtClean="0"/>
              <a:t>Two</a:t>
            </a:r>
            <a:r>
              <a:rPr lang="fr-FR" b="1" dirty="0" smtClean="0"/>
              <a:t>-</a:t>
            </a:r>
            <a:r>
              <a:rPr lang="fr-FR" b="1" dirty="0" err="1" smtClean="0"/>
              <a:t>thirds</a:t>
            </a:r>
            <a:r>
              <a:rPr lang="fr-FR" b="1" dirty="0" smtClean="0"/>
              <a:t> Quarter-mile </a:t>
            </a:r>
            <a:r>
              <a:rPr lang="fr-FR" b="1" dirty="0" err="1" smtClean="0"/>
              <a:t>run</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8194" name="Picture 2" descr="C:\Users\skuy\Desktop\images.png"/>
          <p:cNvPicPr>
            <a:picLocks noGrp="1" noChangeAspect="1" noChangeArrowheads="1"/>
          </p:cNvPicPr>
          <p:nvPr>
            <p:ph type="pic" idx="2"/>
          </p:nvPr>
        </p:nvPicPr>
        <p:blipFill>
          <a:blip r:embed="rId4"/>
          <a:srcRect t="28" b="28"/>
          <a:stretch>
            <a:fillRect/>
          </a:stretch>
        </p:blipFill>
        <p:spPr bwMode="auto">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endParaRPr lang="en-US" b="1" dirty="0" smtClean="0"/>
          </a:p>
          <a:p>
            <a:pPr algn="just"/>
            <a:endParaRPr lang="en-US" b="1" dirty="0" smtClean="0"/>
          </a:p>
          <a:p>
            <a:pPr algn="just"/>
            <a:endParaRPr lang="en-US" b="1" dirty="0" smtClean="0"/>
          </a:p>
          <a:p>
            <a:pPr algn="just"/>
            <a:endParaRPr lang="en-US" b="1" dirty="0" smtClean="0"/>
          </a:p>
          <a:p>
            <a:pPr algn="just"/>
            <a:endParaRPr lang="en-US" b="1" dirty="0" smtClean="0"/>
          </a:p>
          <a:p>
            <a:pPr algn="just"/>
            <a:endParaRPr lang="en-US" b="1" dirty="0" smtClean="0"/>
          </a:p>
          <a:p>
            <a:pPr algn="just"/>
            <a:r>
              <a:rPr lang="en-US" b="1" dirty="0" smtClean="0"/>
              <a:t>3</a:t>
            </a:r>
            <a:r>
              <a:rPr lang="en-US" b="1" dirty="0" smtClean="0"/>
              <a:t>. Use a hyphen between compound proper nouns, only if the first word is</a:t>
            </a:r>
          </a:p>
          <a:p>
            <a:pPr algn="just"/>
            <a:r>
              <a:rPr lang="en-US" b="1" dirty="0" smtClean="0"/>
              <a:t>shortened, or if the two words could be joined by ‘and</a:t>
            </a:r>
            <a:r>
              <a:rPr lang="en-US" b="1" dirty="0" smtClean="0"/>
              <a:t>’.</a:t>
            </a:r>
            <a:endParaRPr lang="en-US" b="1" dirty="0" smtClean="0"/>
          </a:p>
          <a:p>
            <a:pPr algn="just"/>
            <a:r>
              <a:rPr lang="fr-FR" dirty="0" err="1" smtClean="0"/>
              <a:t>African</a:t>
            </a:r>
            <a:r>
              <a:rPr lang="fr-FR" dirty="0" smtClean="0"/>
              <a:t> American  </a:t>
            </a:r>
            <a:r>
              <a:rPr lang="fr-FR" dirty="0" err="1" smtClean="0"/>
              <a:t>Afro</a:t>
            </a:r>
            <a:r>
              <a:rPr lang="fr-FR" b="1" dirty="0" err="1" smtClean="0"/>
              <a:t>-American</a:t>
            </a:r>
            <a:endParaRPr lang="fr-FR" b="1" dirty="0" smtClean="0"/>
          </a:p>
          <a:p>
            <a:pPr algn="just"/>
            <a:r>
              <a:rPr lang="en-US" dirty="0" smtClean="0"/>
              <a:t>Spanish and English dictionary  Spanish</a:t>
            </a:r>
            <a:r>
              <a:rPr lang="en-US" b="1" dirty="0" smtClean="0"/>
              <a:t>-English </a:t>
            </a:r>
            <a:r>
              <a:rPr lang="en-US" b="1" dirty="0" smtClean="0"/>
              <a:t>dictionary</a:t>
            </a:r>
          </a:p>
          <a:p>
            <a:pPr algn="just"/>
            <a:r>
              <a:rPr lang="en-US" b="1" dirty="0" smtClean="0"/>
              <a:t>4</a:t>
            </a:r>
            <a:r>
              <a:rPr lang="en-US" b="1" dirty="0" smtClean="0"/>
              <a:t>. </a:t>
            </a:r>
            <a:r>
              <a:rPr lang="en-US" b="1" dirty="0" smtClean="0"/>
              <a:t>Use a hyphen to express ‘through’ or ‘to’ within inclusive terms.</a:t>
            </a:r>
          </a:p>
          <a:p>
            <a:pPr algn="just"/>
            <a:r>
              <a:rPr lang="fr-FR" dirty="0" err="1" smtClean="0"/>
              <a:t>Genesis</a:t>
            </a:r>
            <a:r>
              <a:rPr lang="fr-FR" b="1" dirty="0" smtClean="0"/>
              <a:t>-</a:t>
            </a:r>
            <a:r>
              <a:rPr lang="fr-FR" b="1" dirty="0" err="1" smtClean="0"/>
              <a:t>Deuteronomy</a:t>
            </a:r>
            <a:r>
              <a:rPr lang="fr-FR" b="1" dirty="0" smtClean="0"/>
              <a:t> pages </a:t>
            </a:r>
            <a:r>
              <a:rPr lang="fr-FR" b="1" dirty="0" smtClean="0"/>
              <a:t>1-10</a:t>
            </a:r>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8194" name="Picture 2" descr="C:\Users\skuy\Desktop\images.png"/>
          <p:cNvPicPr>
            <a:picLocks noGrp="1" noChangeAspect="1" noChangeArrowheads="1"/>
          </p:cNvPicPr>
          <p:nvPr>
            <p:ph type="pic" idx="2"/>
          </p:nvPr>
        </p:nvPicPr>
        <p:blipFill>
          <a:blip r:embed="rId4"/>
          <a:srcRect t="28" b="28"/>
          <a:stretch>
            <a:fillRect/>
          </a:stretch>
        </p:blipFill>
        <p:spPr bwMode="auto">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endParaRPr lang="en-US" b="1" dirty="0" smtClean="0"/>
          </a:p>
          <a:p>
            <a:pPr algn="just"/>
            <a:endParaRPr lang="en-US" b="1" dirty="0" smtClean="0"/>
          </a:p>
          <a:p>
            <a:pPr algn="l">
              <a:lnSpc>
                <a:spcPct val="200000"/>
              </a:lnSpc>
            </a:pPr>
            <a:r>
              <a:rPr lang="en-CA" b="1" dirty="0" smtClean="0"/>
              <a:t>Hyphenation </a:t>
            </a:r>
            <a:r>
              <a:rPr lang="en-CA" b="1" dirty="0" smtClean="0"/>
              <a:t>Challenge</a:t>
            </a:r>
            <a:endParaRPr lang="fr-FR" dirty="0" smtClean="0"/>
          </a:p>
          <a:p>
            <a:pPr algn="l">
              <a:lnSpc>
                <a:spcPct val="200000"/>
              </a:lnSpc>
            </a:pPr>
            <a:r>
              <a:rPr lang="en-CA" b="1" dirty="0" smtClean="0"/>
              <a:t>Add hyphens where needed:</a:t>
            </a:r>
            <a:endParaRPr lang="fr-FR" dirty="0" smtClean="0"/>
          </a:p>
          <a:p>
            <a:pPr lvl="0" algn="l">
              <a:lnSpc>
                <a:spcPct val="200000"/>
              </a:lnSpc>
              <a:buFont typeface="Wingdings" pitchFamily="2" charset="2"/>
              <a:buChar char="§"/>
            </a:pPr>
            <a:r>
              <a:rPr lang="en-CA" dirty="0" smtClean="0"/>
              <a:t>The well respected journalist broke the story.</a:t>
            </a:r>
            <a:endParaRPr lang="fr-FR" dirty="0" smtClean="0"/>
          </a:p>
          <a:p>
            <a:pPr lvl="0" algn="l">
              <a:lnSpc>
                <a:spcPct val="200000"/>
              </a:lnSpc>
              <a:buFont typeface="Wingdings" pitchFamily="2" charset="2"/>
              <a:buChar char="§"/>
            </a:pPr>
            <a:r>
              <a:rPr lang="en-CA" dirty="0" smtClean="0"/>
              <a:t>A 12 year old girl witnessed the accident.</a:t>
            </a:r>
            <a:endParaRPr lang="fr-FR" dirty="0" smtClean="0"/>
          </a:p>
          <a:p>
            <a:pPr lvl="0" algn="l">
              <a:lnSpc>
                <a:spcPct val="200000"/>
              </a:lnSpc>
              <a:buFont typeface="Wingdings" pitchFamily="2" charset="2"/>
              <a:buChar char="§"/>
            </a:pPr>
            <a:r>
              <a:rPr lang="en-CA" dirty="0" smtClean="0"/>
              <a:t>The high profile case attracted media attention.</a:t>
            </a:r>
            <a:endParaRPr lang="fr-FR" dirty="0" smtClean="0"/>
          </a:p>
          <a:p>
            <a:pPr lvl="0" algn="l">
              <a:lnSpc>
                <a:spcPct val="200000"/>
              </a:lnSpc>
              <a:buFont typeface="Wingdings" pitchFamily="2" charset="2"/>
              <a:buChar char="§"/>
            </a:pPr>
            <a:r>
              <a:rPr lang="en-CA" dirty="0" smtClean="0"/>
              <a:t>The state of the art facility opened last month.</a:t>
            </a:r>
            <a:endParaRPr lang="fr-FR" dirty="0" smtClean="0"/>
          </a:p>
          <a:p>
            <a:pPr algn="just"/>
            <a:endParaRPr lang="en-US" b="1" dirty="0" smtClean="0"/>
          </a:p>
          <a:p>
            <a:pPr algn="just"/>
            <a:endParaRPr lang="en-US" b="1" dirty="0" smtClean="0"/>
          </a:p>
          <a:p>
            <a:pPr algn="just"/>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072494" cy="4643470"/>
          </a:xfrm>
          <a:prstGeom prst="rect">
            <a:avLst/>
          </a:prstGeom>
        </p:spPr>
        <p:txBody>
          <a:bodyPr spcFirstLastPara="1" wrap="square" lIns="91425" tIns="91425" rIns="91425" bIns="91425" anchor="t" anchorCtr="0">
            <a:noAutofit/>
          </a:bodyPr>
          <a:lstStyle/>
          <a:p>
            <a:pPr algn="just"/>
            <a:endParaRPr lang="en-US" b="1" dirty="0" smtClean="0"/>
          </a:p>
          <a:p>
            <a:pPr algn="l">
              <a:lnSpc>
                <a:spcPct val="150000"/>
              </a:lnSpc>
            </a:pPr>
            <a:r>
              <a:rPr lang="en-CA" b="1" dirty="0" smtClean="0"/>
              <a:t>1. The well respected journalist broke the story.</a:t>
            </a:r>
            <a:endParaRPr lang="fr-FR" dirty="0" smtClean="0"/>
          </a:p>
          <a:p>
            <a:pPr lvl="0" algn="l">
              <a:lnSpc>
                <a:spcPct val="150000"/>
              </a:lnSpc>
            </a:pPr>
            <a:r>
              <a:rPr lang="en-CA" b="1" dirty="0" smtClean="0"/>
              <a:t>Answer:</a:t>
            </a:r>
            <a:r>
              <a:rPr lang="en-CA" dirty="0" smtClean="0"/>
              <a:t> The well-respected journalist broke the story.</a:t>
            </a:r>
            <a:endParaRPr lang="fr-FR" dirty="0" smtClean="0"/>
          </a:p>
          <a:p>
            <a:pPr lvl="0" algn="l">
              <a:lnSpc>
                <a:spcPct val="150000"/>
              </a:lnSpc>
            </a:pPr>
            <a:r>
              <a:rPr lang="en-CA" b="1" dirty="0" smtClean="0"/>
              <a:t>Explanation:</a:t>
            </a:r>
            <a:r>
              <a:rPr lang="en-CA" dirty="0" smtClean="0"/>
              <a:t> Compound modifier before a noun requires a hyphen.</a:t>
            </a:r>
            <a:endParaRPr lang="fr-FR" dirty="0" smtClean="0"/>
          </a:p>
          <a:p>
            <a:pPr algn="l">
              <a:lnSpc>
                <a:spcPct val="150000"/>
              </a:lnSpc>
            </a:pPr>
            <a:r>
              <a:rPr lang="en-CA" b="1" dirty="0" smtClean="0"/>
              <a:t>2. A 12 year old girl witnessed the accident.</a:t>
            </a:r>
            <a:endParaRPr lang="fr-FR" dirty="0" smtClean="0"/>
          </a:p>
          <a:p>
            <a:pPr lvl="0" algn="l">
              <a:lnSpc>
                <a:spcPct val="150000"/>
              </a:lnSpc>
            </a:pPr>
            <a:r>
              <a:rPr lang="en-CA" b="1" dirty="0" smtClean="0"/>
              <a:t>Answer:</a:t>
            </a:r>
            <a:r>
              <a:rPr lang="en-CA" dirty="0" smtClean="0"/>
              <a:t> A 12-year-old girl witnessed the accident.</a:t>
            </a:r>
            <a:endParaRPr lang="fr-FR" dirty="0" smtClean="0"/>
          </a:p>
          <a:p>
            <a:pPr lvl="0" algn="l">
              <a:lnSpc>
                <a:spcPct val="150000"/>
              </a:lnSpc>
            </a:pPr>
            <a:r>
              <a:rPr lang="en-CA" b="1" dirty="0" smtClean="0"/>
              <a:t>Explanation:</a:t>
            </a:r>
            <a:r>
              <a:rPr lang="en-CA" dirty="0" smtClean="0"/>
              <a:t> Age as a compound modifier needs hyphens.</a:t>
            </a:r>
            <a:endParaRPr lang="fr-FR" dirty="0" smtClean="0"/>
          </a:p>
          <a:p>
            <a:pPr algn="l">
              <a:lnSpc>
                <a:spcPct val="150000"/>
              </a:lnSpc>
            </a:pPr>
            <a:r>
              <a:rPr lang="en-CA" b="1" dirty="0" smtClean="0"/>
              <a:t>3. The high profile case attracted media attention.</a:t>
            </a:r>
            <a:endParaRPr lang="fr-FR" dirty="0" smtClean="0"/>
          </a:p>
          <a:p>
            <a:pPr lvl="0" algn="l">
              <a:lnSpc>
                <a:spcPct val="150000"/>
              </a:lnSpc>
            </a:pPr>
            <a:r>
              <a:rPr lang="en-CA" b="1" dirty="0" smtClean="0"/>
              <a:t>Answer:</a:t>
            </a:r>
            <a:r>
              <a:rPr lang="en-CA" dirty="0" smtClean="0"/>
              <a:t> The high-profile case attracted media attention.</a:t>
            </a:r>
            <a:endParaRPr lang="fr-FR" dirty="0" smtClean="0"/>
          </a:p>
          <a:p>
            <a:pPr lvl="0" algn="l">
              <a:lnSpc>
                <a:spcPct val="150000"/>
              </a:lnSpc>
            </a:pPr>
            <a:r>
              <a:rPr lang="en-CA" b="1" dirty="0" smtClean="0"/>
              <a:t>Explanation:</a:t>
            </a:r>
            <a:r>
              <a:rPr lang="en-CA" dirty="0" smtClean="0"/>
              <a:t> Compound modifier before noun.</a:t>
            </a:r>
            <a:endParaRPr lang="fr-FR" dirty="0" smtClean="0"/>
          </a:p>
          <a:p>
            <a:pPr algn="l">
              <a:lnSpc>
                <a:spcPct val="150000"/>
              </a:lnSpc>
            </a:pPr>
            <a:r>
              <a:rPr lang="en-CA" b="1" dirty="0" smtClean="0"/>
              <a:t>4. The state of the art facility opened last month.</a:t>
            </a:r>
            <a:endParaRPr lang="fr-FR" dirty="0" smtClean="0"/>
          </a:p>
          <a:p>
            <a:pPr lvl="0" algn="l">
              <a:lnSpc>
                <a:spcPct val="150000"/>
              </a:lnSpc>
            </a:pPr>
            <a:r>
              <a:rPr lang="en-CA" b="1" dirty="0" smtClean="0"/>
              <a:t>Answer:</a:t>
            </a:r>
            <a:r>
              <a:rPr lang="en-CA" dirty="0" smtClean="0"/>
              <a:t> The state-of-the-art facility opened last month.</a:t>
            </a:r>
            <a:endParaRPr lang="fr-FR" dirty="0" smtClean="0"/>
          </a:p>
          <a:p>
            <a:pPr lvl="0" algn="l">
              <a:lnSpc>
                <a:spcPct val="150000"/>
              </a:lnSpc>
            </a:pPr>
            <a:r>
              <a:rPr lang="en-CA" b="1" dirty="0" smtClean="0"/>
              <a:t>Explanation:</a:t>
            </a:r>
            <a:r>
              <a:rPr lang="en-CA" dirty="0" smtClean="0"/>
              <a:t> Multiple-word compound modifier needs hyphens throughout.</a:t>
            </a:r>
            <a:endParaRPr lang="fr-FR" dirty="0" smtClean="0"/>
          </a:p>
          <a:p>
            <a:pPr algn="l">
              <a:lnSpc>
                <a:spcPct val="150000"/>
              </a:lnSpc>
            </a:pPr>
            <a:endParaRPr lang="en-US" b="1" dirty="0" smtClean="0"/>
          </a:p>
          <a:p>
            <a:pPr algn="just"/>
            <a:endParaRPr lang="en-US" b="1" dirty="0" smtClean="0"/>
          </a:p>
          <a:p>
            <a:pPr algn="just"/>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endParaRPr lang="fr-FR" b="1" dirty="0" smtClean="0"/>
          </a:p>
          <a:p>
            <a:pPr algn="just"/>
            <a:endParaRPr lang="en-US" b="1" dirty="0" smtClean="0"/>
          </a:p>
          <a:p>
            <a:pPr algn="just"/>
            <a:endParaRPr lang="en-US" b="1" dirty="0" smtClean="0"/>
          </a:p>
          <a:p>
            <a:pPr algn="just"/>
            <a:endParaRPr lang="en-US" b="1" dirty="0" smtClean="0"/>
          </a:p>
          <a:p>
            <a:pPr algn="just"/>
            <a:endParaRPr lang="en-US" b="1" dirty="0" smtClean="0"/>
          </a:p>
          <a:p>
            <a:pPr algn="just"/>
            <a:r>
              <a:rPr lang="en-US" b="1" dirty="0" smtClean="0"/>
              <a:t>5. </a:t>
            </a:r>
            <a:r>
              <a:rPr lang="en-US" b="1" dirty="0" smtClean="0"/>
              <a:t>Use an </a:t>
            </a:r>
            <a:r>
              <a:rPr lang="en-US" b="1" dirty="0" err="1" smtClean="0"/>
              <a:t>em</a:t>
            </a:r>
            <a:r>
              <a:rPr lang="en-US" b="1" dirty="0" smtClean="0"/>
              <a:t>-dash to add an explanatory element to a sentence.</a:t>
            </a:r>
          </a:p>
          <a:p>
            <a:pPr algn="just"/>
            <a:r>
              <a:rPr lang="en-US" dirty="0" smtClean="0"/>
              <a:t>The Learning Center is a great place—one can study, snack, or purchase items there.</a:t>
            </a:r>
          </a:p>
          <a:p>
            <a:pPr algn="just"/>
            <a:r>
              <a:rPr lang="en-US" b="1" dirty="0" smtClean="0"/>
              <a:t>6. </a:t>
            </a:r>
            <a:r>
              <a:rPr lang="en-US" b="1" dirty="0" smtClean="0"/>
              <a:t>Use a two </a:t>
            </a:r>
            <a:r>
              <a:rPr lang="en-US" b="1" dirty="0" err="1" smtClean="0"/>
              <a:t>em</a:t>
            </a:r>
            <a:r>
              <a:rPr lang="en-US" b="1" dirty="0" smtClean="0"/>
              <a:t>-dash to indicate a missing word from a mutilated or </a:t>
            </a:r>
            <a:r>
              <a:rPr lang="en-US" b="1" dirty="0" smtClean="0"/>
              <a:t>illegible </a:t>
            </a:r>
            <a:r>
              <a:rPr lang="fr-FR" b="1" dirty="0" err="1" smtClean="0"/>
              <a:t>text</a:t>
            </a:r>
            <a:r>
              <a:rPr lang="fr-FR" b="1" dirty="0" smtClean="0"/>
              <a:t>.</a:t>
            </a:r>
          </a:p>
          <a:p>
            <a:pPr algn="just"/>
            <a:r>
              <a:rPr lang="en-US" dirty="0" smtClean="0"/>
              <a:t>A two </a:t>
            </a:r>
            <a:r>
              <a:rPr lang="en-US" dirty="0" err="1" smtClean="0"/>
              <a:t>em</a:t>
            </a:r>
            <a:r>
              <a:rPr lang="en-US" dirty="0" smtClean="0"/>
              <a:t>-dash is just two </a:t>
            </a:r>
            <a:r>
              <a:rPr lang="en-US" dirty="0" err="1" smtClean="0"/>
              <a:t>em</a:t>
            </a:r>
            <a:r>
              <a:rPr lang="en-US" dirty="0" smtClean="0"/>
              <a:t>-dashes put together without a space between them.</a:t>
            </a:r>
          </a:p>
          <a:p>
            <a:pPr algn="just"/>
            <a:r>
              <a:rPr lang="fr-FR" dirty="0" smtClean="0"/>
              <a:t>“</a:t>
            </a:r>
            <a:r>
              <a:rPr lang="fr-FR" dirty="0" err="1" smtClean="0"/>
              <a:t>hyrde</a:t>
            </a:r>
            <a:r>
              <a:rPr lang="fr-FR" dirty="0" smtClean="0"/>
              <a:t> </a:t>
            </a:r>
            <a:r>
              <a:rPr lang="fr-FR" dirty="0" err="1" smtClean="0"/>
              <a:t>ic</a:t>
            </a:r>
            <a:r>
              <a:rPr lang="fr-FR" dirty="0" smtClean="0"/>
              <a:t> </a:t>
            </a:r>
            <a:r>
              <a:rPr lang="fr-FR" dirty="0" err="1" smtClean="0"/>
              <a:t>þæt</a:t>
            </a:r>
            <a:r>
              <a:rPr lang="fr-FR" dirty="0" smtClean="0"/>
              <a:t> ―— </a:t>
            </a:r>
            <a:r>
              <a:rPr lang="fr-FR" dirty="0" err="1" smtClean="0"/>
              <a:t>wæs</a:t>
            </a:r>
            <a:r>
              <a:rPr lang="fr-FR" dirty="0" smtClean="0"/>
              <a:t> </a:t>
            </a:r>
            <a:r>
              <a:rPr lang="fr-FR" dirty="0" err="1" smtClean="0"/>
              <a:t>Onelan</a:t>
            </a:r>
            <a:r>
              <a:rPr lang="fr-FR" dirty="0" smtClean="0"/>
              <a:t> </a:t>
            </a:r>
            <a:r>
              <a:rPr lang="fr-FR" dirty="0" err="1" smtClean="0"/>
              <a:t>cwen</a:t>
            </a:r>
            <a:r>
              <a:rPr lang="fr-FR" dirty="0" smtClean="0"/>
              <a:t>” (Beowulf, line 62)</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3314" name="Picture 2" descr="C:\Users\skuy\Desktop\images.png"/>
          <p:cNvPicPr>
            <a:picLocks noGrp="1" noChangeAspect="1" noChangeArrowheads="1"/>
          </p:cNvPicPr>
          <p:nvPr>
            <p:ph type="pic" idx="2"/>
          </p:nvPr>
        </p:nvPicPr>
        <p:blipFill>
          <a:blip r:embed="rId4"/>
          <a:srcRect t="28" b="28"/>
          <a:stretch>
            <a:fillRect/>
          </a:stretch>
        </p:blipFill>
        <p:spPr bwMode="auto">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286808" cy="4643470"/>
          </a:xfrm>
          <a:prstGeom prst="rect">
            <a:avLst/>
          </a:prstGeom>
        </p:spPr>
        <p:txBody>
          <a:bodyPr spcFirstLastPara="1" wrap="square" lIns="91425" tIns="91425" rIns="91425" bIns="91425" anchor="t" anchorCtr="0">
            <a:noAutofit/>
          </a:bodyPr>
          <a:lstStyle/>
          <a:p>
            <a:pPr algn="just"/>
            <a:endParaRPr lang="fr-FR" b="1" dirty="0" smtClean="0"/>
          </a:p>
          <a:p>
            <a:pPr algn="just"/>
            <a:endParaRPr lang="en-US" b="1" dirty="0" smtClean="0"/>
          </a:p>
          <a:p>
            <a:pPr algn="just"/>
            <a:r>
              <a:rPr lang="en-US" b="1" dirty="0" smtClean="0"/>
              <a:t>Practice!</a:t>
            </a:r>
            <a:endParaRPr lang="en-US" b="1" dirty="0" smtClean="0"/>
          </a:p>
          <a:p>
            <a:pPr algn="just"/>
            <a:endParaRPr lang="en-US" b="1" dirty="0" smtClean="0"/>
          </a:p>
          <a:p>
            <a:pPr algn="just"/>
            <a:endParaRPr lang="en-US" b="1" dirty="0" smtClean="0"/>
          </a:p>
          <a:p>
            <a:pPr algn="l"/>
            <a:r>
              <a:rPr lang="en-CA" b="1" dirty="0" smtClean="0"/>
              <a:t>Rewrite these sentences using </a:t>
            </a:r>
            <a:r>
              <a:rPr lang="en-CA" b="1" dirty="0" err="1" smtClean="0"/>
              <a:t>em</a:t>
            </a:r>
            <a:r>
              <a:rPr lang="en-CA" b="1" dirty="0" smtClean="0"/>
              <a:t> dashes effectively</a:t>
            </a:r>
            <a:r>
              <a:rPr lang="en-CA" b="1" dirty="0" smtClean="0"/>
              <a:t>:</a:t>
            </a:r>
          </a:p>
          <a:p>
            <a:pPr algn="l"/>
            <a:endParaRPr lang="fr-FR" dirty="0" smtClean="0"/>
          </a:p>
          <a:p>
            <a:pPr lvl="0" algn="l"/>
            <a:r>
              <a:rPr lang="en-CA" dirty="0" smtClean="0"/>
              <a:t>The mayor (who had promised transparency) refused to release the documents</a:t>
            </a:r>
            <a:r>
              <a:rPr lang="en-CA" dirty="0" smtClean="0"/>
              <a:t>.</a:t>
            </a:r>
          </a:p>
          <a:p>
            <a:pPr lvl="0" algn="l"/>
            <a:endParaRPr lang="fr-FR" dirty="0" smtClean="0"/>
          </a:p>
          <a:p>
            <a:pPr lvl="0" algn="l"/>
            <a:r>
              <a:rPr lang="en-CA" dirty="0" smtClean="0"/>
              <a:t>Three witnesses all of them credible contradicted the official account</a:t>
            </a:r>
            <a:r>
              <a:rPr lang="en-CA" dirty="0" smtClean="0"/>
              <a:t>.</a:t>
            </a:r>
          </a:p>
          <a:p>
            <a:pPr lvl="0" algn="l"/>
            <a:endParaRPr lang="fr-FR" dirty="0" smtClean="0"/>
          </a:p>
          <a:p>
            <a:pPr lvl="0" algn="l"/>
            <a:r>
              <a:rPr lang="en-CA" dirty="0" smtClean="0"/>
              <a:t>The company's profits soared, this was despite the scandal, reaching record highs.</a:t>
            </a:r>
            <a:endParaRPr lang="fr-FR"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286808" cy="4643470"/>
          </a:xfrm>
          <a:prstGeom prst="rect">
            <a:avLst/>
          </a:prstGeom>
        </p:spPr>
        <p:txBody>
          <a:bodyPr spcFirstLastPara="1" wrap="square" lIns="91425" tIns="91425" rIns="91425" bIns="91425" anchor="t" anchorCtr="0">
            <a:noAutofit/>
          </a:bodyPr>
          <a:lstStyle/>
          <a:p>
            <a:pPr algn="just"/>
            <a:endParaRPr lang="fr-FR" b="1" dirty="0" smtClean="0"/>
          </a:p>
          <a:p>
            <a:pPr algn="just"/>
            <a:endParaRPr lang="en-US" b="1" dirty="0" smtClean="0"/>
          </a:p>
          <a:p>
            <a:pPr algn="l">
              <a:lnSpc>
                <a:spcPct val="150000"/>
              </a:lnSpc>
            </a:pPr>
            <a:r>
              <a:rPr lang="en-CA" b="1" dirty="0" smtClean="0"/>
              <a:t>1. The mayor (who had promised transparency) refused to release the documents.</a:t>
            </a:r>
            <a:endParaRPr lang="fr-FR" dirty="0" smtClean="0"/>
          </a:p>
          <a:p>
            <a:pPr lvl="0" algn="l">
              <a:lnSpc>
                <a:spcPct val="150000"/>
              </a:lnSpc>
            </a:pPr>
            <a:r>
              <a:rPr lang="en-CA" b="1" dirty="0" smtClean="0"/>
              <a:t>Answer:</a:t>
            </a:r>
            <a:r>
              <a:rPr lang="en-CA" dirty="0" smtClean="0"/>
              <a:t> The mayor—who had promised transparency—refused to release the documents.</a:t>
            </a:r>
            <a:endParaRPr lang="fr-FR" dirty="0" smtClean="0"/>
          </a:p>
          <a:p>
            <a:pPr lvl="0" algn="l">
              <a:lnSpc>
                <a:spcPct val="150000"/>
              </a:lnSpc>
            </a:pPr>
            <a:r>
              <a:rPr lang="en-CA" b="1" dirty="0" smtClean="0"/>
              <a:t>Explanation:</a:t>
            </a:r>
            <a:r>
              <a:rPr lang="en-CA" dirty="0" smtClean="0"/>
              <a:t> </a:t>
            </a:r>
            <a:r>
              <a:rPr lang="en-CA" dirty="0" err="1" smtClean="0"/>
              <a:t>Em</a:t>
            </a:r>
            <a:r>
              <a:rPr lang="en-CA" dirty="0" smtClean="0"/>
              <a:t> dashes emphasize the irony/contradiction between the promise and the action, whereas parentheses would minimize it.</a:t>
            </a:r>
            <a:endParaRPr lang="fr-FR" dirty="0" smtClean="0"/>
          </a:p>
          <a:p>
            <a:pPr algn="l">
              <a:lnSpc>
                <a:spcPct val="150000"/>
              </a:lnSpc>
            </a:pPr>
            <a:r>
              <a:rPr lang="en-CA" b="1" dirty="0" smtClean="0"/>
              <a:t>2. Three witnesses all of them credible contradicted the official account.</a:t>
            </a:r>
            <a:endParaRPr lang="fr-FR" dirty="0" smtClean="0"/>
          </a:p>
          <a:p>
            <a:pPr lvl="0" algn="l">
              <a:lnSpc>
                <a:spcPct val="150000"/>
              </a:lnSpc>
            </a:pPr>
            <a:r>
              <a:rPr lang="en-CA" b="1" dirty="0" smtClean="0"/>
              <a:t>Answer:</a:t>
            </a:r>
            <a:r>
              <a:rPr lang="en-CA" dirty="0" smtClean="0"/>
              <a:t> Three witnesses—all of them credible—contradicted the official account.</a:t>
            </a:r>
            <a:endParaRPr lang="fr-FR" dirty="0" smtClean="0"/>
          </a:p>
          <a:p>
            <a:pPr lvl="0" algn="l">
              <a:lnSpc>
                <a:spcPct val="150000"/>
              </a:lnSpc>
            </a:pPr>
            <a:r>
              <a:rPr lang="en-CA" b="1" dirty="0" smtClean="0"/>
              <a:t>Explanation:</a:t>
            </a:r>
            <a:r>
              <a:rPr lang="en-CA" dirty="0" smtClean="0"/>
              <a:t> The </a:t>
            </a:r>
            <a:r>
              <a:rPr lang="en-CA" dirty="0" err="1" smtClean="0"/>
              <a:t>em</a:t>
            </a:r>
            <a:r>
              <a:rPr lang="en-CA" dirty="0" smtClean="0"/>
              <a:t> dashes set off the crucial qualifying information that strengthens the witnesses' testimony.</a:t>
            </a:r>
            <a:endParaRPr lang="fr-FR" dirty="0" smtClean="0"/>
          </a:p>
          <a:p>
            <a:pPr algn="l">
              <a:lnSpc>
                <a:spcPct val="150000"/>
              </a:lnSpc>
            </a:pPr>
            <a:r>
              <a:rPr lang="en-CA" b="1" dirty="0" smtClean="0"/>
              <a:t>3. The company's profits soared, this was despite the scandal, reaching record highs.</a:t>
            </a:r>
            <a:endParaRPr lang="fr-FR" dirty="0" smtClean="0"/>
          </a:p>
          <a:p>
            <a:pPr lvl="0" algn="l">
              <a:lnSpc>
                <a:spcPct val="150000"/>
              </a:lnSpc>
            </a:pPr>
            <a:r>
              <a:rPr lang="en-CA" b="1" dirty="0" smtClean="0"/>
              <a:t>Answer:</a:t>
            </a:r>
            <a:r>
              <a:rPr lang="en-CA" dirty="0" smtClean="0"/>
              <a:t> The company's profits soared—despite the scandal—reaching record highs.</a:t>
            </a:r>
            <a:endParaRPr lang="fr-FR" dirty="0" smtClean="0"/>
          </a:p>
          <a:p>
            <a:pPr lvl="0" algn="l">
              <a:lnSpc>
                <a:spcPct val="150000"/>
              </a:lnSpc>
            </a:pPr>
            <a:r>
              <a:rPr lang="en-CA" b="1" dirty="0" smtClean="0"/>
              <a:t>Explanation:</a:t>
            </a:r>
            <a:r>
              <a:rPr lang="en-CA" dirty="0" smtClean="0"/>
              <a:t> </a:t>
            </a:r>
            <a:r>
              <a:rPr lang="en-CA" dirty="0" err="1" smtClean="0"/>
              <a:t>Em</a:t>
            </a:r>
            <a:r>
              <a:rPr lang="en-CA" dirty="0" smtClean="0"/>
              <a:t> dashes create a more dramatic pause and emphasize the surprising contrast.</a:t>
            </a:r>
            <a:endParaRPr lang="fr-FR" dirty="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r>
              <a:rPr lang="en-US" b="1" dirty="0" smtClean="0"/>
              <a:t>1. Use quotation marks to set off quoted material.</a:t>
            </a:r>
          </a:p>
          <a:p>
            <a:pPr algn="just"/>
            <a:r>
              <a:rPr lang="en-US" dirty="0" smtClean="0"/>
              <a:t>The </a:t>
            </a:r>
            <a:r>
              <a:rPr lang="en-US" dirty="0" err="1" smtClean="0"/>
              <a:t>Turabian</a:t>
            </a:r>
            <a:r>
              <a:rPr lang="en-US" dirty="0" smtClean="0"/>
              <a:t> Manual says that </a:t>
            </a:r>
            <a:r>
              <a:rPr lang="en-US" b="1" dirty="0" smtClean="0"/>
              <a:t>“if you are writing a class paper, your instructor may </a:t>
            </a:r>
            <a:r>
              <a:rPr lang="en-US" b="1" dirty="0" smtClean="0"/>
              <a:t>also </a:t>
            </a:r>
            <a:r>
              <a:rPr lang="en-US" dirty="0" smtClean="0"/>
              <a:t>ask </a:t>
            </a:r>
            <a:r>
              <a:rPr lang="en-US" dirty="0" smtClean="0"/>
              <a:t>you to follow certain principles for punctuation</a:t>
            </a:r>
            <a:r>
              <a:rPr lang="en-US" b="1" dirty="0" smtClean="0"/>
              <a:t>” (</a:t>
            </a:r>
            <a:r>
              <a:rPr lang="en-US" b="1" dirty="0" err="1" smtClean="0"/>
              <a:t>Turabian</a:t>
            </a:r>
            <a:r>
              <a:rPr lang="en-US" b="1" dirty="0" smtClean="0"/>
              <a:t> 2010, 294</a:t>
            </a:r>
            <a:r>
              <a:rPr lang="en-US" b="1" dirty="0" smtClean="0"/>
              <a:t>).</a:t>
            </a:r>
          </a:p>
          <a:p>
            <a:pPr algn="just"/>
            <a:endParaRPr lang="en-US" b="1" dirty="0" smtClean="0"/>
          </a:p>
          <a:p>
            <a:pPr algn="just"/>
            <a:r>
              <a:rPr lang="en-US" b="1" dirty="0" smtClean="0"/>
              <a:t>2. Use quotation marks to set off dialog.</a:t>
            </a:r>
          </a:p>
          <a:p>
            <a:pPr algn="just"/>
            <a:r>
              <a:rPr lang="en-US" dirty="0" smtClean="0"/>
              <a:t>Celeste said, </a:t>
            </a:r>
            <a:r>
              <a:rPr lang="en-US" b="1" dirty="0" smtClean="0"/>
              <a:t>“I hate geese with all of my heart</a:t>
            </a:r>
            <a:r>
              <a:rPr lang="en-US" b="1" dirty="0" smtClean="0"/>
              <a:t>.”</a:t>
            </a:r>
          </a:p>
          <a:p>
            <a:pPr algn="just"/>
            <a:endParaRPr lang="en-US" b="1" dirty="0" smtClean="0"/>
          </a:p>
          <a:p>
            <a:pPr algn="just"/>
            <a:r>
              <a:rPr lang="en-US" b="1" dirty="0" smtClean="0"/>
              <a:t>3. Use quotation marks to indicate the titles of chapters, short stories, </a:t>
            </a:r>
            <a:r>
              <a:rPr lang="en-US" b="1" dirty="0" smtClean="0"/>
              <a:t>poems, essays</a:t>
            </a:r>
            <a:r>
              <a:rPr lang="en-US" b="1" dirty="0" smtClean="0"/>
              <a:t>, journal articles, individual episodes of TV programs, short </a:t>
            </a:r>
            <a:r>
              <a:rPr lang="en-US" b="1" dirty="0" smtClean="0"/>
              <a:t>musical compositions</a:t>
            </a:r>
            <a:r>
              <a:rPr lang="en-US" b="1" dirty="0" smtClean="0"/>
              <a:t>, theses and dissertations, and lectures</a:t>
            </a:r>
            <a:r>
              <a:rPr lang="en-US" b="1" dirty="0" smtClean="0"/>
              <a:t>.</a:t>
            </a:r>
          </a:p>
          <a:p>
            <a:pPr algn="just"/>
            <a:endParaRPr lang="en-US" b="1" dirty="0" smtClean="0"/>
          </a:p>
          <a:p>
            <a:pPr algn="just"/>
            <a:r>
              <a:rPr lang="en-US" dirty="0" smtClean="0"/>
              <a:t>See the </a:t>
            </a:r>
            <a:r>
              <a:rPr lang="en-US" dirty="0" err="1" smtClean="0"/>
              <a:t>Turabian</a:t>
            </a:r>
            <a:r>
              <a:rPr lang="en-US" dirty="0" smtClean="0"/>
              <a:t> Manual, section </a:t>
            </a:r>
            <a:r>
              <a:rPr lang="en-US" dirty="0" smtClean="0"/>
              <a:t>22.3.2.In </a:t>
            </a:r>
            <a:r>
              <a:rPr lang="en-US" dirty="0" smtClean="0"/>
              <a:t>the </a:t>
            </a:r>
            <a:r>
              <a:rPr lang="en-US" i="1" dirty="0" smtClean="0"/>
              <a:t>Sesame Street episode </a:t>
            </a:r>
            <a:r>
              <a:rPr lang="en-US" b="1" i="1" dirty="0" smtClean="0"/>
              <a:t>“Elmo Steps in for Super Grover”, Elmo helps Baby Bear </a:t>
            </a:r>
            <a:r>
              <a:rPr lang="en-US" b="1" i="1" dirty="0" smtClean="0"/>
              <a:t>find </a:t>
            </a:r>
            <a:r>
              <a:rPr lang="fr-FR" dirty="0" err="1" smtClean="0"/>
              <a:t>his</a:t>
            </a:r>
            <a:r>
              <a:rPr lang="fr-FR" dirty="0" smtClean="0"/>
              <a:t> </a:t>
            </a:r>
            <a:r>
              <a:rPr lang="fr-FR" dirty="0" err="1" smtClean="0"/>
              <a:t>missing</a:t>
            </a:r>
            <a:r>
              <a:rPr lang="fr-FR" dirty="0" smtClean="0"/>
              <a:t> </a:t>
            </a:r>
            <a:r>
              <a:rPr lang="fr-FR" dirty="0" err="1" smtClean="0"/>
              <a:t>stuffed</a:t>
            </a:r>
            <a:r>
              <a:rPr lang="fr-FR" dirty="0" smtClean="0"/>
              <a:t> animal</a:t>
            </a:r>
            <a:endParaRPr lang="en-US" b="1" dirty="0" smtClean="0"/>
          </a:p>
        </p:txBody>
      </p:sp>
      <p:pic>
        <p:nvPicPr>
          <p:cNvPr id="9219" name="Picture 3" descr="C:\Users\skuy\Desktop\images (2).png"/>
          <p:cNvPicPr>
            <a:picLocks noGrp="1" noChangeAspect="1" noChangeArrowheads="1"/>
          </p:cNvPicPr>
          <p:nvPr>
            <p:ph type="pic" idx="2"/>
          </p:nvPr>
        </p:nvPicPr>
        <p:blipFill>
          <a:blip r:embed="rId3"/>
          <a:srcRect l="9938" r="9938"/>
          <a:stretch>
            <a:fillRect/>
          </a:stretch>
        </p:blipFill>
        <p:spPr bwMode="auto">
          <a:prstGeom prst="rect">
            <a:avLst/>
          </a:prstGeom>
          <a:noFill/>
        </p:spPr>
      </p:pic>
      <p:sp>
        <p:nvSpPr>
          <p:cNvPr id="8" name="Google Shape;529;p51"/>
          <p:cNvSpPr txBox="1">
            <a:spLocks noGrp="1"/>
          </p:cNvSpPr>
          <p:nvPr>
            <p:ph type="title"/>
          </p:nvPr>
        </p:nvSpPr>
        <p:spPr>
          <a:xfrm>
            <a:off x="5715008" y="357172"/>
            <a:ext cx="2838892" cy="1445700"/>
          </a:xfrm>
          <a:prstGeom prst="rect">
            <a:avLst/>
          </a:prstGeom>
        </p:spPr>
        <p:txBody>
          <a:bodyPr spcFirstLastPara="1" wrap="square" lIns="91425" tIns="91425" rIns="91425" bIns="91425" anchor="t" anchorCtr="0">
            <a:noAutofit/>
          </a:bodyPr>
          <a:lstStyle/>
          <a:p>
            <a:pPr lvl="0"/>
            <a:r>
              <a:rPr lang="fr-FR" b="1" dirty="0" err="1" smtClean="0"/>
              <a:t>Quotation</a:t>
            </a:r>
            <a:endParaRPr b="1" i="1">
              <a:solidFill>
                <a:srgbClr val="B3159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41"/>
          <p:cNvSpPr txBox="1">
            <a:spLocks noGrp="1"/>
          </p:cNvSpPr>
          <p:nvPr>
            <p:ph type="title"/>
          </p:nvPr>
        </p:nvSpPr>
        <p:spPr>
          <a:xfrm>
            <a:off x="1571604" y="1928808"/>
            <a:ext cx="5562000" cy="640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6000" dirty="0" smtClean="0"/>
              <a:t>What is it?</a:t>
            </a:r>
            <a:endParaRPr sz="6000"/>
          </a:p>
        </p:txBody>
      </p:sp>
      <p:cxnSp>
        <p:nvCxnSpPr>
          <p:cNvPr id="361" name="Google Shape;361;p41"/>
          <p:cNvCxnSpPr/>
          <p:nvPr/>
        </p:nvCxnSpPr>
        <p:spPr>
          <a:xfrm>
            <a:off x="3864000" y="3322000"/>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143932" cy="4643470"/>
          </a:xfrm>
          <a:prstGeom prst="rect">
            <a:avLst/>
          </a:prstGeom>
        </p:spPr>
        <p:txBody>
          <a:bodyPr spcFirstLastPara="1" wrap="square" lIns="91425" tIns="91425" rIns="91425" bIns="91425" anchor="t" anchorCtr="0">
            <a:noAutofit/>
          </a:bodyPr>
          <a:lstStyle/>
          <a:p>
            <a:pPr algn="l"/>
            <a:endParaRPr lang="en-CA" b="1" dirty="0" smtClean="0"/>
          </a:p>
          <a:p>
            <a:pPr algn="l"/>
            <a:endParaRPr lang="en-CA" b="1" dirty="0" smtClean="0"/>
          </a:p>
          <a:p>
            <a:pPr algn="l"/>
            <a:r>
              <a:rPr lang="en-CA" b="1" dirty="0" smtClean="0"/>
              <a:t>Edit </a:t>
            </a:r>
            <a:r>
              <a:rPr lang="en-CA" b="1" dirty="0" smtClean="0"/>
              <a:t>these partial quotes for accuracy and proper punctuation</a:t>
            </a:r>
            <a:r>
              <a:rPr lang="en-CA" b="1" dirty="0" smtClean="0"/>
              <a:t>:</a:t>
            </a:r>
          </a:p>
          <a:p>
            <a:pPr algn="l"/>
            <a:endParaRPr lang="fr-FR" dirty="0" smtClean="0"/>
          </a:p>
          <a:p>
            <a:pPr lvl="0" algn="l"/>
            <a:r>
              <a:rPr lang="en-CA" dirty="0" smtClean="0"/>
              <a:t>The senator said that the bill was "terrible" and "would destroy the economy and hurt families</a:t>
            </a:r>
            <a:r>
              <a:rPr lang="en-CA" dirty="0" smtClean="0"/>
              <a:t>.“</a:t>
            </a:r>
          </a:p>
          <a:p>
            <a:pPr lvl="0" algn="l"/>
            <a:endParaRPr lang="fr-FR" dirty="0" smtClean="0"/>
          </a:p>
          <a:p>
            <a:pPr lvl="0" algn="l"/>
            <a:r>
              <a:rPr lang="en-CA" dirty="0" smtClean="0"/>
              <a:t>According to the report, "the system failed...because of negligence</a:t>
            </a:r>
            <a:r>
              <a:rPr lang="en-CA" dirty="0" smtClean="0"/>
              <a:t>.“</a:t>
            </a:r>
          </a:p>
          <a:p>
            <a:pPr lvl="0" algn="l"/>
            <a:endParaRPr lang="fr-FR" dirty="0" smtClean="0"/>
          </a:p>
          <a:p>
            <a:pPr lvl="0" algn="l"/>
            <a:r>
              <a:rPr lang="en-CA" dirty="0" smtClean="0"/>
              <a:t>"I never said, 'I support the policy'", the councilwoman clarified</a:t>
            </a:r>
            <a:r>
              <a:rPr lang="en-CA" dirty="0" smtClean="0"/>
              <a:t>.</a:t>
            </a:r>
          </a:p>
          <a:p>
            <a:pPr lvl="0" algn="l"/>
            <a:endParaRPr lang="fr-FR" dirty="0" smtClean="0"/>
          </a:p>
          <a:p>
            <a:pPr algn="l"/>
            <a:endParaRPr lang="en-US" b="1"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143932" cy="4643470"/>
          </a:xfrm>
          <a:prstGeom prst="rect">
            <a:avLst/>
          </a:prstGeom>
        </p:spPr>
        <p:txBody>
          <a:bodyPr spcFirstLastPara="1" wrap="square" lIns="91425" tIns="91425" rIns="91425" bIns="91425" anchor="t" anchorCtr="0">
            <a:noAutofit/>
          </a:bodyPr>
          <a:lstStyle/>
          <a:p>
            <a:pPr algn="l"/>
            <a:endParaRPr lang="en-CA" b="1" dirty="0" smtClean="0"/>
          </a:p>
          <a:p>
            <a:pPr algn="l"/>
            <a:r>
              <a:rPr lang="en-CA" b="1" dirty="0" smtClean="0"/>
              <a:t>1. The senator said that the bill was "terrible" and "would destroy the economy and hurt families."</a:t>
            </a:r>
            <a:endParaRPr lang="fr-FR" dirty="0" smtClean="0"/>
          </a:p>
          <a:p>
            <a:pPr lvl="0" algn="l"/>
            <a:r>
              <a:rPr lang="en-CA" b="1" dirty="0" smtClean="0"/>
              <a:t>Problem:</a:t>
            </a:r>
            <a:r>
              <a:rPr lang="en-CA" dirty="0" smtClean="0"/>
              <a:t> Mixing indirect ("said that") with direct quotes improperly.</a:t>
            </a:r>
            <a:endParaRPr lang="fr-FR" dirty="0" smtClean="0"/>
          </a:p>
          <a:p>
            <a:pPr lvl="0" algn="l"/>
            <a:r>
              <a:rPr lang="en-CA" b="1" dirty="0" smtClean="0"/>
              <a:t>Answer:</a:t>
            </a:r>
            <a:r>
              <a:rPr lang="en-CA" dirty="0" smtClean="0"/>
              <a:t> The senator said the bill was "terrible" and "would destroy the economy and hurt families." OR The senator said that the bill was terrible and would "destroy the economy and hurt families."</a:t>
            </a:r>
            <a:endParaRPr lang="fr-FR" dirty="0" smtClean="0"/>
          </a:p>
          <a:p>
            <a:pPr lvl="0" algn="l"/>
            <a:r>
              <a:rPr lang="en-CA" b="1" dirty="0" smtClean="0"/>
              <a:t>Explanation:</a:t>
            </a:r>
            <a:r>
              <a:rPr lang="en-CA" dirty="0" smtClean="0"/>
              <a:t> Remove "that" when using direct quotes, or keep it indirect without quotes around common words.</a:t>
            </a:r>
            <a:endParaRPr lang="fr-FR" dirty="0" smtClean="0"/>
          </a:p>
          <a:p>
            <a:pPr algn="l"/>
            <a:r>
              <a:rPr lang="en-CA" b="1" dirty="0" smtClean="0"/>
              <a:t>2. According to the report, "the system failed...because of negligence."</a:t>
            </a:r>
            <a:endParaRPr lang="fr-FR" dirty="0" smtClean="0"/>
          </a:p>
          <a:p>
            <a:pPr lvl="0" algn="l"/>
            <a:r>
              <a:rPr lang="en-CA" b="1" dirty="0" smtClean="0"/>
              <a:t>Problem:</a:t>
            </a:r>
            <a:r>
              <a:rPr lang="en-CA" dirty="0" smtClean="0"/>
              <a:t> Ellipses need context about what was omitted. </a:t>
            </a:r>
            <a:r>
              <a:rPr lang="fr-FR" dirty="0" smtClean="0"/>
              <a:t>May </a:t>
            </a:r>
            <a:r>
              <a:rPr lang="fr-FR" dirty="0" err="1" smtClean="0"/>
              <a:t>distort</a:t>
            </a:r>
            <a:r>
              <a:rPr lang="fr-FR" dirty="0" smtClean="0"/>
              <a:t> </a:t>
            </a:r>
            <a:r>
              <a:rPr lang="fr-FR" dirty="0" err="1" smtClean="0"/>
              <a:t>meaning</a:t>
            </a:r>
            <a:r>
              <a:rPr lang="fr-FR" dirty="0" smtClean="0"/>
              <a:t>.</a:t>
            </a:r>
          </a:p>
          <a:p>
            <a:pPr lvl="0" algn="l"/>
            <a:r>
              <a:rPr lang="en-CA" b="1" dirty="0" smtClean="0"/>
              <a:t>Answer:</a:t>
            </a:r>
            <a:r>
              <a:rPr lang="en-CA" dirty="0" smtClean="0"/>
              <a:t> According to the report, "the system failed [...] because of negligence." OR Better: According to the report, the system failed "because of negligence."</a:t>
            </a:r>
            <a:endParaRPr lang="fr-FR" dirty="0" smtClean="0"/>
          </a:p>
          <a:p>
            <a:pPr lvl="0" algn="l"/>
            <a:r>
              <a:rPr lang="en-CA" b="1" dirty="0" smtClean="0"/>
              <a:t>Explanation:</a:t>
            </a:r>
            <a:r>
              <a:rPr lang="en-CA" dirty="0" smtClean="0"/>
              <a:t> Use brackets around ellipses to show editorial intervention, or avoid ellipses by using partial quotes.</a:t>
            </a:r>
            <a:endParaRPr lang="fr-FR" dirty="0" smtClean="0"/>
          </a:p>
          <a:p>
            <a:pPr algn="l"/>
            <a:r>
              <a:rPr lang="en-CA" b="1" dirty="0" smtClean="0"/>
              <a:t>3. "I never said, 'I support the policy'", the councilwoman clarified.</a:t>
            </a:r>
            <a:endParaRPr lang="fr-FR" dirty="0" smtClean="0"/>
          </a:p>
          <a:p>
            <a:pPr lvl="0" algn="l"/>
            <a:r>
              <a:rPr lang="en-CA" b="1" dirty="0" smtClean="0"/>
              <a:t>Problem:</a:t>
            </a:r>
            <a:r>
              <a:rPr lang="en-CA" dirty="0" smtClean="0"/>
              <a:t> Comma placement is wrong; should be inside the closing quote mark (AP style).</a:t>
            </a:r>
            <a:endParaRPr lang="fr-FR" dirty="0" smtClean="0"/>
          </a:p>
          <a:p>
            <a:pPr lvl="0" algn="l"/>
            <a:r>
              <a:rPr lang="en-CA" b="1" dirty="0" smtClean="0"/>
              <a:t>Answer:</a:t>
            </a:r>
            <a:r>
              <a:rPr lang="en-CA" dirty="0" smtClean="0"/>
              <a:t> "I never said, 'I support the policy,'" the councilwoman clarified.</a:t>
            </a:r>
            <a:endParaRPr lang="fr-FR" dirty="0" smtClean="0"/>
          </a:p>
          <a:p>
            <a:pPr lvl="0" algn="l"/>
            <a:r>
              <a:rPr lang="en-CA" b="1" dirty="0" smtClean="0"/>
              <a:t>Explanation:</a:t>
            </a:r>
            <a:r>
              <a:rPr lang="en-CA" dirty="0" smtClean="0"/>
              <a:t> In AP style, commas and periods go inside quotation marks</a:t>
            </a:r>
            <a:r>
              <a:rPr lang="en-CA" dirty="0" smtClean="0"/>
              <a:t>.</a:t>
            </a:r>
            <a:endParaRPr lang="fr-FR"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marL="482600" indent="-342900" algn="just">
              <a:buAutoNum type="arabicPeriod"/>
            </a:pPr>
            <a:r>
              <a:rPr lang="en-US" b="1" dirty="0" smtClean="0"/>
              <a:t>Use </a:t>
            </a:r>
            <a:r>
              <a:rPr lang="en-US" b="1" dirty="0" smtClean="0"/>
              <a:t>parentheses to set off interrupting or explanatory elements</a:t>
            </a:r>
            <a:r>
              <a:rPr lang="en-US" b="1" dirty="0" smtClean="0"/>
              <a:t>.</a:t>
            </a:r>
          </a:p>
          <a:p>
            <a:pPr marL="482600" indent="-342900" algn="just"/>
            <a:endParaRPr lang="en-US" b="1" dirty="0" smtClean="0"/>
          </a:p>
          <a:p>
            <a:pPr algn="just"/>
            <a:r>
              <a:rPr lang="en-US" dirty="0" smtClean="0"/>
              <a:t>She had just come from math class, </a:t>
            </a:r>
            <a:r>
              <a:rPr lang="en-US" b="1" dirty="0" smtClean="0"/>
              <a:t>(her least favorite class), and was extremely grumpy</a:t>
            </a:r>
            <a:r>
              <a:rPr lang="en-US" b="1" dirty="0" smtClean="0"/>
              <a:t>.</a:t>
            </a:r>
          </a:p>
          <a:p>
            <a:pPr algn="just"/>
            <a:endParaRPr lang="en-US" b="1" dirty="0" smtClean="0"/>
          </a:p>
          <a:p>
            <a:pPr algn="just"/>
            <a:r>
              <a:rPr lang="en-US" b="1" dirty="0" smtClean="0"/>
              <a:t>2. Use parentheses to set off the numbers in a numbered list</a:t>
            </a:r>
            <a:r>
              <a:rPr lang="en-US" b="1" dirty="0" smtClean="0"/>
              <a:t>.</a:t>
            </a:r>
          </a:p>
          <a:p>
            <a:pPr algn="just"/>
            <a:endParaRPr lang="en-US" b="1" dirty="0" smtClean="0"/>
          </a:p>
          <a:p>
            <a:pPr algn="just"/>
            <a:r>
              <a:rPr lang="en-US" dirty="0" smtClean="0"/>
              <a:t>The three most impressive things about geese are that </a:t>
            </a:r>
            <a:r>
              <a:rPr lang="en-US" b="1" dirty="0" smtClean="0"/>
              <a:t>(1) they love blueberries, (2) </a:t>
            </a:r>
            <a:r>
              <a:rPr lang="en-US" b="1" dirty="0" smtClean="0"/>
              <a:t>they </a:t>
            </a:r>
            <a:r>
              <a:rPr lang="en-US" dirty="0" smtClean="0"/>
              <a:t>are </a:t>
            </a:r>
            <a:r>
              <a:rPr lang="en-US" dirty="0" smtClean="0"/>
              <a:t>capable of swimming in 40-feet deep water at just a day old, and </a:t>
            </a:r>
            <a:r>
              <a:rPr lang="en-US" b="1" dirty="0" smtClean="0"/>
              <a:t>(3) they have </a:t>
            </a:r>
            <a:r>
              <a:rPr lang="en-US" b="1" dirty="0" smtClean="0"/>
              <a:t>only </a:t>
            </a:r>
            <a:r>
              <a:rPr lang="fr-FR" dirty="0" err="1" smtClean="0"/>
              <a:t>ten</a:t>
            </a:r>
            <a:r>
              <a:rPr lang="fr-FR" dirty="0" smtClean="0"/>
              <a:t> </a:t>
            </a:r>
            <a:r>
              <a:rPr lang="fr-FR" dirty="0" err="1" smtClean="0"/>
              <a:t>different</a:t>
            </a:r>
            <a:r>
              <a:rPr lang="fr-FR" dirty="0" smtClean="0"/>
              <a:t> </a:t>
            </a:r>
            <a:r>
              <a:rPr lang="fr-FR" dirty="0" err="1" smtClean="0"/>
              <a:t>vocalizations</a:t>
            </a:r>
            <a:r>
              <a:rPr lang="fr-FR" dirty="0" smtClean="0"/>
              <a:t>.</a:t>
            </a:r>
          </a:p>
          <a:p>
            <a:pPr algn="just"/>
            <a:endParaRPr lang="fr-FR" dirty="0" smtClean="0"/>
          </a:p>
          <a:p>
            <a:pPr algn="just"/>
            <a:r>
              <a:rPr lang="en-US" b="1" dirty="0" smtClean="0"/>
              <a:t>3. Use parentheses to set off a parenthetical citation within a paragraph.</a:t>
            </a:r>
          </a:p>
          <a:p>
            <a:pPr algn="just"/>
            <a:r>
              <a:rPr lang="en-US" dirty="0" smtClean="0"/>
              <a:t>“Parentheses can also be used with citations” </a:t>
            </a:r>
            <a:r>
              <a:rPr lang="en-US" b="1" dirty="0" smtClean="0"/>
              <a:t>(</a:t>
            </a:r>
            <a:r>
              <a:rPr lang="en-US" b="1" dirty="0" err="1" smtClean="0"/>
              <a:t>Turabian</a:t>
            </a:r>
            <a:r>
              <a:rPr lang="en-US" b="1" dirty="0" smtClean="0"/>
              <a:t> 2010, 303).</a:t>
            </a:r>
          </a:p>
        </p:txBody>
      </p:sp>
      <p:pic>
        <p:nvPicPr>
          <p:cNvPr id="10243" name="Picture 3" descr="C:\Users\skuy\Desktop\images (4).png"/>
          <p:cNvPicPr>
            <a:picLocks noGrp="1" noChangeAspect="1" noChangeArrowheads="1"/>
          </p:cNvPicPr>
          <p:nvPr>
            <p:ph type="pic" idx="2"/>
          </p:nvPr>
        </p:nvPicPr>
        <p:blipFill>
          <a:blip r:embed="rId3"/>
          <a:srcRect t="28" b="28"/>
          <a:stretch>
            <a:fillRect/>
          </a:stretch>
        </p:blipFill>
        <p:spPr bwMode="auto">
          <a:xfrm>
            <a:off x="5786446" y="785800"/>
            <a:ext cx="2826600" cy="28266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001056" cy="4643470"/>
          </a:xfrm>
          <a:prstGeom prst="rect">
            <a:avLst/>
          </a:prstGeom>
        </p:spPr>
        <p:txBody>
          <a:bodyPr spcFirstLastPara="1" wrap="square" lIns="91425" tIns="91425" rIns="91425" bIns="91425" anchor="t" anchorCtr="0">
            <a:noAutofit/>
          </a:bodyPr>
          <a:lstStyle/>
          <a:p>
            <a:pPr algn="l">
              <a:lnSpc>
                <a:spcPct val="250000"/>
              </a:lnSpc>
            </a:pPr>
            <a:r>
              <a:rPr lang="en-CA" b="1" dirty="0" smtClean="0"/>
              <a:t>Add parentheses appropriately to provide context without disrupting flow:</a:t>
            </a:r>
            <a:endParaRPr lang="fr-FR" dirty="0" smtClean="0"/>
          </a:p>
          <a:p>
            <a:pPr lvl="0" algn="l">
              <a:lnSpc>
                <a:spcPct val="250000"/>
              </a:lnSpc>
            </a:pPr>
            <a:r>
              <a:rPr lang="en-CA" dirty="0" smtClean="0"/>
              <a:t>The CEO declined to comment said her attorney would respond by Friday.</a:t>
            </a:r>
            <a:endParaRPr lang="fr-FR" dirty="0" smtClean="0"/>
          </a:p>
          <a:p>
            <a:pPr lvl="0" algn="l">
              <a:lnSpc>
                <a:spcPct val="250000"/>
              </a:lnSpc>
            </a:pPr>
            <a:r>
              <a:rPr lang="en-CA" dirty="0" smtClean="0"/>
              <a:t>The program launched in 2023 serves 500 families annually.</a:t>
            </a:r>
            <a:endParaRPr lang="fr-FR" dirty="0" smtClean="0"/>
          </a:p>
          <a:p>
            <a:pPr lvl="0" algn="l">
              <a:lnSpc>
                <a:spcPct val="250000"/>
              </a:lnSpc>
            </a:pPr>
            <a:r>
              <a:rPr lang="en-CA" dirty="0" smtClean="0"/>
              <a:t>Senator Martinez D-California introduced the bill last month.</a:t>
            </a:r>
            <a:endParaRPr lang="fr-FR" dirty="0" smtClean="0"/>
          </a:p>
          <a:p>
            <a:pPr algn="l">
              <a:lnSpc>
                <a:spcPct val="250000"/>
              </a:lnSpc>
            </a:pPr>
            <a:r>
              <a:rPr lang="en-CA" dirty="0" smtClean="0"/>
              <a:t>The organization founded by local activists has grown to 15 chapters.</a:t>
            </a:r>
            <a:endParaRPr lang="en-US" b="1"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r>
              <a:rPr lang="en-US" b="1" dirty="0" smtClean="0"/>
              <a:t>1. </a:t>
            </a:r>
            <a:r>
              <a:rPr lang="en-US" b="1" dirty="0" smtClean="0"/>
              <a:t>Use brackets to indicate changes made to quoted material.</a:t>
            </a:r>
          </a:p>
          <a:p>
            <a:pPr algn="just"/>
            <a:r>
              <a:rPr lang="en-US" dirty="0" smtClean="0"/>
              <a:t>“Brackets are most often used in quotations, to indicate changes </a:t>
            </a:r>
            <a:r>
              <a:rPr lang="en-US" b="1" dirty="0" smtClean="0"/>
              <a:t>[the writer has] </a:t>
            </a:r>
            <a:r>
              <a:rPr lang="en-US" b="1" dirty="0" smtClean="0"/>
              <a:t>made </a:t>
            </a:r>
            <a:r>
              <a:rPr lang="en-US" dirty="0" smtClean="0"/>
              <a:t>to </a:t>
            </a:r>
            <a:r>
              <a:rPr lang="en-US" dirty="0" smtClean="0"/>
              <a:t>a quoted passage” (</a:t>
            </a:r>
            <a:r>
              <a:rPr lang="en-US" dirty="0" err="1" smtClean="0"/>
              <a:t>Turabian</a:t>
            </a:r>
            <a:r>
              <a:rPr lang="en-US" dirty="0" smtClean="0"/>
              <a:t> 2010, 303</a:t>
            </a:r>
            <a:r>
              <a:rPr lang="en-US" dirty="0" smtClean="0"/>
              <a:t>).</a:t>
            </a:r>
          </a:p>
          <a:p>
            <a:pPr algn="just"/>
            <a:endParaRPr lang="en-US" dirty="0" smtClean="0"/>
          </a:p>
          <a:p>
            <a:pPr algn="just"/>
            <a:r>
              <a:rPr lang="en-US" b="1" dirty="0" smtClean="0"/>
              <a:t>2. </a:t>
            </a:r>
            <a:r>
              <a:rPr lang="en-US" b="1" dirty="0" smtClean="0"/>
              <a:t>Use brackets to enclose a second layer of parenthetical material.</a:t>
            </a:r>
          </a:p>
          <a:p>
            <a:pPr algn="just"/>
            <a:r>
              <a:rPr lang="en-US" dirty="0" smtClean="0"/>
              <a:t>Brackets, (her favorite punctuation marks </a:t>
            </a:r>
            <a:r>
              <a:rPr lang="en-US" b="1" dirty="0" smtClean="0"/>
              <a:t>[because of their boxy</a:t>
            </a:r>
          </a:p>
        </p:txBody>
      </p:sp>
      <p:pic>
        <p:nvPicPr>
          <p:cNvPr id="11266" name="Picture 2" descr="C:\Users\skuy\Desktop\images (3).png"/>
          <p:cNvPicPr>
            <a:picLocks noGrp="1" noChangeAspect="1" noChangeArrowheads="1"/>
          </p:cNvPicPr>
          <p:nvPr>
            <p:ph type="pic" idx="2"/>
          </p:nvPr>
        </p:nvPicPr>
        <p:blipFill>
          <a:blip r:embed="rId3"/>
          <a:srcRect/>
          <a:stretch>
            <a:fillRect/>
          </a:stretch>
        </p:blipFill>
        <p:spPr bwMode="auto">
          <a:xfrm>
            <a:off x="5786438" y="785813"/>
            <a:ext cx="2827337" cy="2827337"/>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endParaRPr lang="en-US" b="1" dirty="0" smtClean="0"/>
          </a:p>
          <a:p>
            <a:pPr algn="just"/>
            <a:endParaRPr lang="en-US" b="1" dirty="0" smtClean="0"/>
          </a:p>
          <a:p>
            <a:pPr algn="just"/>
            <a:endParaRPr lang="en-US" b="1" dirty="0" smtClean="0"/>
          </a:p>
          <a:p>
            <a:pPr algn="just"/>
            <a:endParaRPr lang="en-US" b="1" dirty="0" smtClean="0"/>
          </a:p>
          <a:p>
            <a:pPr algn="just"/>
            <a:r>
              <a:rPr lang="en-US" b="1" dirty="0" smtClean="0"/>
              <a:t>1. </a:t>
            </a:r>
            <a:r>
              <a:rPr lang="en-US" b="1" dirty="0" smtClean="0"/>
              <a:t>Use ellipses to indicate a pause in thought.</a:t>
            </a:r>
          </a:p>
          <a:p>
            <a:pPr algn="just"/>
            <a:r>
              <a:rPr lang="en-US" dirty="0" smtClean="0"/>
              <a:t>I thought that the wind had stopped…it still knocked me </a:t>
            </a:r>
            <a:r>
              <a:rPr lang="en-US" dirty="0" smtClean="0"/>
              <a:t>over. I </a:t>
            </a:r>
            <a:r>
              <a:rPr lang="en-US" dirty="0" smtClean="0"/>
              <a:t>didn’t have that much homework to finish…excluding that which was due last week</a:t>
            </a:r>
            <a:r>
              <a:rPr lang="en-US" dirty="0" smtClean="0"/>
              <a:t>.</a:t>
            </a:r>
          </a:p>
          <a:p>
            <a:pPr algn="just"/>
            <a:endParaRPr lang="en-US" dirty="0" smtClean="0"/>
          </a:p>
          <a:p>
            <a:pPr algn="just"/>
            <a:r>
              <a:rPr lang="en-US" b="1" dirty="0" smtClean="0"/>
              <a:t>2</a:t>
            </a:r>
            <a:r>
              <a:rPr lang="en-US" b="1" dirty="0" smtClean="0"/>
              <a:t>. </a:t>
            </a:r>
            <a:r>
              <a:rPr lang="en-US" b="1" dirty="0" smtClean="0"/>
              <a:t>Use ellipses to represent passage of excluded words in a quote.</a:t>
            </a:r>
          </a:p>
          <a:p>
            <a:pPr algn="just"/>
            <a:r>
              <a:rPr lang="en-US" dirty="0" smtClean="0"/>
              <a:t>“Strings of periods…can be used in quotations…, where they are called </a:t>
            </a:r>
            <a:r>
              <a:rPr lang="en-US" i="1" dirty="0" smtClean="0"/>
              <a:t>ellipses</a:t>
            </a:r>
            <a:endParaRPr lang="en-US" b="1" dirty="0" smtClean="0"/>
          </a:p>
        </p:txBody>
      </p:sp>
      <p:pic>
        <p:nvPicPr>
          <p:cNvPr id="12290" name="Picture 2" descr="C:\Users\skuy\Desktop\d.png"/>
          <p:cNvPicPr>
            <a:picLocks noGrp="1" noChangeAspect="1" noChangeArrowheads="1"/>
          </p:cNvPicPr>
          <p:nvPr>
            <p:ph type="pic" idx="2"/>
          </p:nvPr>
        </p:nvPicPr>
        <p:blipFill>
          <a:blip r:embed="rId3"/>
          <a:srcRect/>
          <a:stretch>
            <a:fillRect/>
          </a:stretch>
        </p:blipFill>
        <p:spPr bwMode="auto">
          <a:xfrm>
            <a:off x="5786438" y="785813"/>
            <a:ext cx="2827337" cy="2827337"/>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4786346" cy="4643470"/>
          </a:xfrm>
          <a:prstGeom prst="rect">
            <a:avLst/>
          </a:prstGeom>
        </p:spPr>
        <p:txBody>
          <a:bodyPr spcFirstLastPara="1" wrap="square" lIns="91425" tIns="91425" rIns="91425" bIns="91425" anchor="t" anchorCtr="0">
            <a:noAutofit/>
          </a:bodyPr>
          <a:lstStyle/>
          <a:p>
            <a:pPr algn="just"/>
            <a:endParaRPr lang="en-US" b="1" dirty="0" smtClean="0"/>
          </a:p>
          <a:p>
            <a:pPr algn="just"/>
            <a:endParaRPr lang="en-US" b="1" dirty="0" smtClean="0"/>
          </a:p>
          <a:p>
            <a:pPr algn="just"/>
            <a:endParaRPr lang="en-US" b="1" dirty="0" smtClean="0"/>
          </a:p>
          <a:p>
            <a:pPr algn="l"/>
            <a:r>
              <a:rPr lang="en-CA" b="1" dirty="0" smtClean="0"/>
              <a:t>Exercise 6: Ellipses </a:t>
            </a:r>
            <a:r>
              <a:rPr lang="en-CA" b="1" dirty="0" smtClean="0"/>
              <a:t>Ethics</a:t>
            </a:r>
          </a:p>
          <a:p>
            <a:pPr algn="l"/>
            <a:endParaRPr lang="fr-FR" dirty="0" smtClean="0"/>
          </a:p>
          <a:p>
            <a:pPr algn="l"/>
            <a:r>
              <a:rPr lang="en-CA" b="1" dirty="0" smtClean="0"/>
              <a:t>Determine if these ellipsis uses are ethical. If unethical, explain why</a:t>
            </a:r>
            <a:r>
              <a:rPr lang="en-CA" b="1" dirty="0" smtClean="0"/>
              <a:t>:</a:t>
            </a:r>
          </a:p>
          <a:p>
            <a:pPr algn="l"/>
            <a:endParaRPr lang="fr-FR" dirty="0" smtClean="0"/>
          </a:p>
          <a:p>
            <a:pPr algn="l"/>
            <a:r>
              <a:rPr lang="en-CA" dirty="0" smtClean="0"/>
              <a:t>Original quote: "While I support the general concept of reform, I have serious concerns about this particular proposal's implementation timeline and funding mechanism</a:t>
            </a:r>
            <a:r>
              <a:rPr lang="en-CA" dirty="0" smtClean="0"/>
              <a:t>.“</a:t>
            </a:r>
          </a:p>
          <a:p>
            <a:pPr algn="l"/>
            <a:endParaRPr lang="fr-FR" dirty="0" smtClean="0"/>
          </a:p>
          <a:p>
            <a:pPr lvl="0" algn="l">
              <a:buFont typeface="Arial" pitchFamily="34" charset="0"/>
              <a:buChar char="•"/>
            </a:pPr>
            <a:r>
              <a:rPr lang="en-CA" dirty="0" smtClean="0"/>
              <a:t>The senator said, "I support...this particular proposal."</a:t>
            </a:r>
            <a:endParaRPr lang="fr-FR" dirty="0" smtClean="0"/>
          </a:p>
          <a:p>
            <a:pPr lvl="0" algn="l">
              <a:buFont typeface="Arial" pitchFamily="34" charset="0"/>
              <a:buChar char="•"/>
            </a:pPr>
            <a:r>
              <a:rPr lang="en-CA" dirty="0" smtClean="0"/>
              <a:t>The senator said, "I have serious concerns about this particular proposal's...funding mechanism."</a:t>
            </a:r>
            <a:endParaRPr lang="fr-FR" dirty="0" smtClean="0"/>
          </a:p>
          <a:p>
            <a:pPr lvl="0" algn="l">
              <a:buFont typeface="Arial" pitchFamily="34" charset="0"/>
              <a:buChar char="•"/>
            </a:pPr>
            <a:r>
              <a:rPr lang="en-CA" dirty="0" smtClean="0"/>
              <a:t>The senator noted, "I support the general concept of reform...I have serious concerns."</a:t>
            </a:r>
            <a:endParaRPr lang="fr-FR" dirty="0"/>
          </a:p>
        </p:txBody>
      </p:sp>
      <p:pic>
        <p:nvPicPr>
          <p:cNvPr id="12290" name="Picture 2" descr="C:\Users\skuy\Desktop\d.png"/>
          <p:cNvPicPr>
            <a:picLocks noGrp="1" noChangeAspect="1" noChangeArrowheads="1"/>
          </p:cNvPicPr>
          <p:nvPr>
            <p:ph type="pic" idx="2"/>
          </p:nvPr>
        </p:nvPicPr>
        <p:blipFill>
          <a:blip r:embed="rId3"/>
          <a:srcRect/>
          <a:stretch>
            <a:fillRect/>
          </a:stretch>
        </p:blipFill>
        <p:spPr bwMode="auto">
          <a:xfrm>
            <a:off x="5786438" y="785813"/>
            <a:ext cx="2827337" cy="2827337"/>
          </a:xfrm>
          <a:prstGeom prst="rect">
            <a:avLst/>
          </a:prstGeom>
          <a:noFill/>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85800"/>
            <a:ext cx="8072494" cy="4143386"/>
          </a:xfrm>
          <a:prstGeom prst="rect">
            <a:avLst/>
          </a:prstGeom>
        </p:spPr>
        <p:txBody>
          <a:bodyPr spcFirstLastPara="1" wrap="square" lIns="91425" tIns="91425" rIns="91425" bIns="91425" anchor="t" anchorCtr="0">
            <a:noAutofit/>
          </a:bodyPr>
          <a:lstStyle/>
          <a:p>
            <a:pPr algn="l"/>
            <a:r>
              <a:rPr lang="en-CA" b="1" dirty="0" smtClean="0"/>
              <a:t>Original:</a:t>
            </a:r>
            <a:r>
              <a:rPr lang="en-CA" dirty="0" smtClean="0"/>
              <a:t> "While I support the general concept of reform, I have serious concerns about this particular proposal's implementation timeline and funding mechanism</a:t>
            </a:r>
            <a:r>
              <a:rPr lang="en-CA" dirty="0" smtClean="0"/>
              <a:t>.“</a:t>
            </a:r>
          </a:p>
          <a:p>
            <a:pPr algn="l"/>
            <a:endParaRPr lang="fr-FR" dirty="0" smtClean="0"/>
          </a:p>
          <a:p>
            <a:pPr algn="l"/>
            <a:r>
              <a:rPr lang="en-CA" b="1" dirty="0" smtClean="0"/>
              <a:t>1. The senator said, "I support...this particular proposal."</a:t>
            </a:r>
            <a:endParaRPr lang="fr-FR" dirty="0" smtClean="0"/>
          </a:p>
          <a:p>
            <a:pPr lvl="0" algn="l"/>
            <a:r>
              <a:rPr lang="en-CA" b="1" dirty="0" smtClean="0"/>
              <a:t>UNETHICAL</a:t>
            </a:r>
            <a:r>
              <a:rPr lang="en-CA" dirty="0" smtClean="0"/>
              <a:t> - Completely reverses the senator's meaning by removing the crucial qualifier "the general concept of reform" and the opposition clause</a:t>
            </a:r>
            <a:r>
              <a:rPr lang="en-CA" dirty="0" smtClean="0"/>
              <a:t>.</a:t>
            </a:r>
          </a:p>
          <a:p>
            <a:pPr lvl="0" algn="l"/>
            <a:endParaRPr lang="fr-FR" dirty="0" smtClean="0"/>
          </a:p>
          <a:p>
            <a:pPr algn="l"/>
            <a:r>
              <a:rPr lang="en-CA" b="1" dirty="0" smtClean="0"/>
              <a:t>2</a:t>
            </a:r>
            <a:r>
              <a:rPr lang="en-CA" b="1" dirty="0" smtClean="0"/>
              <a:t>. The senator said, "I have serious concerns about this particular proposal's...funding mechanism."</a:t>
            </a:r>
            <a:endParaRPr lang="fr-FR" dirty="0" smtClean="0"/>
          </a:p>
          <a:p>
            <a:pPr lvl="0" algn="l"/>
            <a:r>
              <a:rPr lang="en-CA" b="1" dirty="0" smtClean="0"/>
              <a:t>BORDERLINE/ACCEPTABLE</a:t>
            </a:r>
            <a:r>
              <a:rPr lang="en-CA" dirty="0" smtClean="0"/>
              <a:t> - The omission doesn't change the meaning significantly. The senator did express concerns about the funding mechanism. However, it's clearer to just use: The senator expressed "serious concerns" about the proposal's "funding mechanism</a:t>
            </a:r>
            <a:r>
              <a:rPr lang="en-CA" dirty="0" smtClean="0"/>
              <a:t>.“</a:t>
            </a:r>
          </a:p>
          <a:p>
            <a:pPr lvl="0" algn="l"/>
            <a:endParaRPr lang="fr-FR" dirty="0" smtClean="0"/>
          </a:p>
          <a:p>
            <a:pPr algn="l"/>
            <a:r>
              <a:rPr lang="en-CA" b="1" dirty="0" smtClean="0"/>
              <a:t>3. The senator noted, "I support the general concept of reform...I have serious concerns."</a:t>
            </a:r>
            <a:endParaRPr lang="fr-FR" dirty="0" smtClean="0"/>
          </a:p>
          <a:p>
            <a:pPr lvl="0" algn="l"/>
            <a:r>
              <a:rPr lang="en-CA" b="1" dirty="0" smtClean="0"/>
              <a:t>ACCEPTABLE</a:t>
            </a:r>
            <a:r>
              <a:rPr lang="en-CA" dirty="0" smtClean="0"/>
              <a:t> - Both parts accurately reflect the senator's position. The ellipsis shows material was removed but doesn't distort meaning. However, the better practice would be to paraphrase: The senator said she supports reform in general but has "serious concerns" about this specific proposal.</a:t>
            </a:r>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785800"/>
            <a:ext cx="8072494" cy="4143386"/>
          </a:xfrm>
          <a:prstGeom prst="rect">
            <a:avLst/>
          </a:prstGeom>
        </p:spPr>
        <p:txBody>
          <a:bodyPr spcFirstLastPara="1" wrap="square" lIns="91425" tIns="91425" rIns="91425" bIns="91425" anchor="t" anchorCtr="0">
            <a:noAutofit/>
          </a:bodyPr>
          <a:lstStyle/>
          <a:p>
            <a:pPr algn="l">
              <a:lnSpc>
                <a:spcPct val="200000"/>
              </a:lnSpc>
            </a:pPr>
            <a:r>
              <a:rPr lang="en-CA" b="1" dirty="0" smtClean="0"/>
              <a:t>Comprehensive Editing</a:t>
            </a:r>
            <a:endParaRPr lang="fr-FR" dirty="0" smtClean="0"/>
          </a:p>
          <a:p>
            <a:pPr algn="l">
              <a:lnSpc>
                <a:spcPct val="200000"/>
              </a:lnSpc>
            </a:pPr>
            <a:r>
              <a:rPr lang="en-CA" b="1" dirty="0" smtClean="0"/>
              <a:t>Edit this passage for optimal punctuation:</a:t>
            </a:r>
            <a:endParaRPr lang="fr-FR" dirty="0" smtClean="0"/>
          </a:p>
          <a:p>
            <a:pPr algn="l">
              <a:lnSpc>
                <a:spcPct val="200000"/>
              </a:lnSpc>
            </a:pPr>
            <a:r>
              <a:rPr lang="en-CA" dirty="0" smtClean="0"/>
              <a:t>"The data showed three trends, rising costs declining </a:t>
            </a:r>
            <a:r>
              <a:rPr lang="en-CA" dirty="0" smtClean="0"/>
              <a:t>enrolment </a:t>
            </a:r>
            <a:r>
              <a:rPr lang="en-CA" dirty="0" smtClean="0"/>
              <a:t>and increased dropout rates. The superintendent, a 15 year veteran, who started in 2010, said the district was "committed to improvement" and would implement new policies, however critics remained </a:t>
            </a:r>
            <a:r>
              <a:rPr lang="en-CA" dirty="0" err="1" smtClean="0"/>
              <a:t>skeptical</a:t>
            </a:r>
            <a:r>
              <a:rPr lang="en-CA" dirty="0" smtClean="0"/>
              <a:t>. One parent, (whose child attends Lincoln High), stated that "the problems were...obvious to everyone" and questioned whether the administration understood the crisis, which had been developing for years."</a:t>
            </a:r>
            <a:endParaRPr lang="fr-FR" dirty="0" smtClean="0"/>
          </a:p>
          <a:p>
            <a:pPr algn="l">
              <a:lnSpc>
                <a:spcPct val="200000"/>
              </a:lnSpc>
            </a:pPr>
            <a:endParaRPr lang="en-US" b="1"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30" name="Google Shape;530;p51"/>
          <p:cNvSpPr txBox="1">
            <a:spLocks noGrp="1"/>
          </p:cNvSpPr>
          <p:nvPr>
            <p:ph type="subTitle" idx="1"/>
          </p:nvPr>
        </p:nvSpPr>
        <p:spPr>
          <a:xfrm>
            <a:off x="500034" y="357172"/>
            <a:ext cx="8072494" cy="4572014"/>
          </a:xfrm>
          <a:prstGeom prst="rect">
            <a:avLst/>
          </a:prstGeom>
        </p:spPr>
        <p:txBody>
          <a:bodyPr spcFirstLastPara="1" wrap="square" lIns="91425" tIns="91425" rIns="91425" bIns="91425" anchor="t" anchorCtr="0">
            <a:noAutofit/>
          </a:bodyPr>
          <a:lstStyle/>
          <a:p>
            <a:pPr algn="l"/>
            <a:r>
              <a:rPr lang="en-CA" b="1" dirty="0" smtClean="0"/>
              <a:t>Corrected Version:</a:t>
            </a:r>
            <a:endParaRPr lang="fr-FR" dirty="0" smtClean="0"/>
          </a:p>
          <a:p>
            <a:pPr algn="l"/>
            <a:r>
              <a:rPr lang="en-CA" dirty="0" smtClean="0"/>
              <a:t>"The data showed three trends: rising costs, declining </a:t>
            </a:r>
            <a:r>
              <a:rPr lang="en-CA" dirty="0" err="1" smtClean="0"/>
              <a:t>enrollment</a:t>
            </a:r>
            <a:r>
              <a:rPr lang="en-CA" dirty="0" smtClean="0"/>
              <a:t>, and increased dropout rates. The superintendent—a 15-year veteran who started in 2010—said the district was "committed to improvement" and would implement new policies; however, critics remained </a:t>
            </a:r>
            <a:r>
              <a:rPr lang="en-CA" dirty="0" err="1" smtClean="0"/>
              <a:t>skeptical</a:t>
            </a:r>
            <a:r>
              <a:rPr lang="en-CA" dirty="0" smtClean="0"/>
              <a:t>. One parent whose child attends Lincoln High stated that "the problems were obvious to everyone" and questioned whether the administration understood the crisis, which had been developing for years."</a:t>
            </a:r>
            <a:endParaRPr lang="fr-FR" dirty="0" smtClean="0"/>
          </a:p>
          <a:p>
            <a:pPr algn="l"/>
            <a:r>
              <a:rPr lang="fr-FR" b="1" dirty="0" smtClean="0"/>
              <a:t>Changes </a:t>
            </a:r>
            <a:r>
              <a:rPr lang="fr-FR" b="1" dirty="0" err="1" smtClean="0"/>
              <a:t>explained</a:t>
            </a:r>
            <a:r>
              <a:rPr lang="fr-FR" b="1" dirty="0" smtClean="0"/>
              <a:t>:</a:t>
            </a:r>
            <a:endParaRPr lang="fr-FR" dirty="0" smtClean="0"/>
          </a:p>
          <a:p>
            <a:pPr lvl="0" algn="l"/>
            <a:r>
              <a:rPr lang="en-CA" dirty="0" smtClean="0"/>
              <a:t>Colon after "trends" to introduce the list</a:t>
            </a:r>
            <a:endParaRPr lang="fr-FR" dirty="0" smtClean="0"/>
          </a:p>
          <a:p>
            <a:pPr lvl="0" algn="l"/>
            <a:r>
              <a:rPr lang="fr-FR" dirty="0" smtClean="0"/>
              <a:t>Serial commas in the </a:t>
            </a:r>
            <a:r>
              <a:rPr lang="fr-FR" dirty="0" err="1" smtClean="0"/>
              <a:t>list</a:t>
            </a:r>
            <a:endParaRPr lang="fr-FR" dirty="0" smtClean="0"/>
          </a:p>
          <a:p>
            <a:pPr lvl="0" algn="l"/>
            <a:r>
              <a:rPr lang="fr-FR" dirty="0" err="1" smtClean="0"/>
              <a:t>Hyphen</a:t>
            </a:r>
            <a:r>
              <a:rPr lang="fr-FR" dirty="0" smtClean="0"/>
              <a:t> in "15-</a:t>
            </a:r>
            <a:r>
              <a:rPr lang="fr-FR" dirty="0" err="1" smtClean="0"/>
              <a:t>year</a:t>
            </a:r>
            <a:r>
              <a:rPr lang="fr-FR" dirty="0" smtClean="0"/>
              <a:t> </a:t>
            </a:r>
            <a:r>
              <a:rPr lang="fr-FR" dirty="0" err="1" smtClean="0"/>
              <a:t>veteran</a:t>
            </a:r>
            <a:r>
              <a:rPr lang="fr-FR" dirty="0" smtClean="0"/>
              <a:t>"</a:t>
            </a:r>
          </a:p>
          <a:p>
            <a:pPr lvl="0" algn="l"/>
            <a:r>
              <a:rPr lang="en-CA" dirty="0" err="1" smtClean="0"/>
              <a:t>Em</a:t>
            </a:r>
            <a:r>
              <a:rPr lang="en-CA" dirty="0" smtClean="0"/>
              <a:t> dashes instead of commas around appositive (cleaner with internal comma in "who started in 2010")</a:t>
            </a:r>
            <a:endParaRPr lang="fr-FR" dirty="0" smtClean="0"/>
          </a:p>
          <a:p>
            <a:pPr lvl="0" algn="l"/>
            <a:r>
              <a:rPr lang="en-CA" dirty="0" smtClean="0"/>
              <a:t>Removed comma after "2010" (unnecessary with </a:t>
            </a:r>
            <a:r>
              <a:rPr lang="en-CA" dirty="0" err="1" smtClean="0"/>
              <a:t>em</a:t>
            </a:r>
            <a:r>
              <a:rPr lang="en-CA" dirty="0" smtClean="0"/>
              <a:t> dash)</a:t>
            </a:r>
            <a:endParaRPr lang="fr-FR" dirty="0" smtClean="0"/>
          </a:p>
          <a:p>
            <a:pPr lvl="0" algn="l"/>
            <a:r>
              <a:rPr lang="fr-FR" dirty="0" err="1" smtClean="0"/>
              <a:t>Semicolon</a:t>
            </a:r>
            <a:r>
              <a:rPr lang="fr-FR" dirty="0" smtClean="0"/>
              <a:t> </a:t>
            </a:r>
            <a:r>
              <a:rPr lang="fr-FR" dirty="0" err="1" smtClean="0"/>
              <a:t>before</a:t>
            </a:r>
            <a:r>
              <a:rPr lang="fr-FR" dirty="0" smtClean="0"/>
              <a:t> "</a:t>
            </a:r>
            <a:r>
              <a:rPr lang="fr-FR" dirty="0" err="1" smtClean="0"/>
              <a:t>however</a:t>
            </a:r>
            <a:r>
              <a:rPr lang="fr-FR" dirty="0" smtClean="0"/>
              <a:t>"</a:t>
            </a:r>
          </a:p>
          <a:p>
            <a:pPr lvl="0" algn="l"/>
            <a:r>
              <a:rPr lang="en-CA" dirty="0" smtClean="0"/>
              <a:t>Removed parentheses around "whose child attends Lincoln High" (unnecessary - it's essential information)</a:t>
            </a:r>
            <a:endParaRPr lang="fr-FR" dirty="0" smtClean="0"/>
          </a:p>
          <a:p>
            <a:pPr lvl="0" algn="l"/>
            <a:r>
              <a:rPr lang="en-CA" dirty="0" smtClean="0"/>
              <a:t>Removed ellipses in "obvious to everyone" (if the full quote was this, no need for ellipses)</a:t>
            </a:r>
            <a:endParaRPr lang="fr-FR" dirty="0" smtClean="0"/>
          </a:p>
          <a:p>
            <a:pPr algn="l">
              <a:lnSpc>
                <a:spcPct val="200000"/>
              </a:lnSpc>
            </a:pPr>
            <a:endParaRPr lang="en-US"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43"/>
          <p:cNvSpPr txBox="1">
            <a:spLocks noGrp="1"/>
          </p:cNvSpPr>
          <p:nvPr>
            <p:ph type="title"/>
          </p:nvPr>
        </p:nvSpPr>
        <p:spPr>
          <a:xfrm>
            <a:off x="720000" y="365760"/>
            <a:ext cx="7704000" cy="548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Conceptualization</a:t>
            </a:r>
            <a:endParaRPr/>
          </a:p>
        </p:txBody>
      </p:sp>
      <p:sp>
        <p:nvSpPr>
          <p:cNvPr id="375" name="Google Shape;375;p43"/>
          <p:cNvSpPr txBox="1">
            <a:spLocks noGrp="1"/>
          </p:cNvSpPr>
          <p:nvPr>
            <p:ph type="body" idx="1"/>
          </p:nvPr>
        </p:nvSpPr>
        <p:spPr>
          <a:xfrm>
            <a:off x="1285852" y="1613956"/>
            <a:ext cx="6572296" cy="2194500"/>
          </a:xfrm>
          <a:prstGeom prst="rect">
            <a:avLst/>
          </a:prstGeom>
        </p:spPr>
        <p:txBody>
          <a:bodyPr spcFirstLastPara="1" wrap="square" lIns="91425" tIns="91425" rIns="91425" bIns="91425" anchor="ctr" anchorCtr="0">
            <a:noAutofit/>
          </a:bodyPr>
          <a:lstStyle/>
          <a:p>
            <a:pPr marL="0" lvl="0" indent="0" algn="just">
              <a:lnSpc>
                <a:spcPct val="200000"/>
              </a:lnSpc>
              <a:buSzPts val="1100"/>
              <a:buNone/>
            </a:pPr>
            <a:r>
              <a:rPr lang="en-US" b="1" dirty="0" smtClean="0"/>
              <a:t/>
            </a:r>
            <a:br>
              <a:rPr lang="en-US" b="1" dirty="0" smtClean="0"/>
            </a:br>
            <a:r>
              <a:rPr lang="en-US" b="1" dirty="0" smtClean="0"/>
              <a:t>Punctuation is a system of symbols used in writing to separate sentences and make meaning clear. It includes marks like periods, commas, and question marks to organize text. These symbols help guide readers, show pauses, and break text into easy-to-read parts. Each mark has a purpose.</a:t>
            </a:r>
            <a:endParaRPr b="1"/>
          </a:p>
        </p:txBody>
      </p:sp>
      <p:cxnSp>
        <p:nvCxnSpPr>
          <p:cNvPr id="376" name="Google Shape;376;p43"/>
          <p:cNvCxnSpPr/>
          <p:nvPr/>
        </p:nvCxnSpPr>
        <p:spPr>
          <a:xfrm>
            <a:off x="3864000" y="997900"/>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45"/>
          <p:cNvSpPr/>
          <p:nvPr/>
        </p:nvSpPr>
        <p:spPr>
          <a:xfrm>
            <a:off x="1593216" y="1682458"/>
            <a:ext cx="759000" cy="759000"/>
          </a:xfrm>
          <a:prstGeom prst="roundRect">
            <a:avLst>
              <a:gd name="adj" fmla="val 0"/>
            </a:avLst>
          </a:prstGeom>
          <a:solidFill>
            <a:srgbClr val="FFFFFF">
              <a:alpha val="710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45"/>
          <p:cNvSpPr/>
          <p:nvPr/>
        </p:nvSpPr>
        <p:spPr>
          <a:xfrm>
            <a:off x="4192491" y="1682458"/>
            <a:ext cx="759000" cy="759000"/>
          </a:xfrm>
          <a:prstGeom prst="roundRect">
            <a:avLst>
              <a:gd name="adj" fmla="val 0"/>
            </a:avLst>
          </a:prstGeom>
          <a:solidFill>
            <a:srgbClr val="FFFFFF">
              <a:alpha val="710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5"/>
          <p:cNvSpPr/>
          <p:nvPr/>
        </p:nvSpPr>
        <p:spPr>
          <a:xfrm>
            <a:off x="6791766" y="1682458"/>
            <a:ext cx="759000" cy="759000"/>
          </a:xfrm>
          <a:prstGeom prst="roundRect">
            <a:avLst>
              <a:gd name="adj" fmla="val 0"/>
            </a:avLst>
          </a:prstGeom>
          <a:solidFill>
            <a:srgbClr val="FFFFFF">
              <a:alpha val="710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45"/>
          <p:cNvSpPr txBox="1">
            <a:spLocks noGrp="1"/>
          </p:cNvSpPr>
          <p:nvPr>
            <p:ph type="title"/>
          </p:nvPr>
        </p:nvSpPr>
        <p:spPr>
          <a:xfrm>
            <a:off x="720000" y="365760"/>
            <a:ext cx="7704000" cy="548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WHY IS IT IMPORTANT?</a:t>
            </a:r>
            <a:endParaRPr/>
          </a:p>
        </p:txBody>
      </p:sp>
      <p:sp>
        <p:nvSpPr>
          <p:cNvPr id="414" name="Google Shape;414;p45"/>
          <p:cNvSpPr txBox="1">
            <a:spLocks noGrp="1"/>
          </p:cNvSpPr>
          <p:nvPr>
            <p:ph type="subTitle" idx="1"/>
          </p:nvPr>
        </p:nvSpPr>
        <p:spPr>
          <a:xfrm>
            <a:off x="713229" y="2822700"/>
            <a:ext cx="2501700" cy="731400"/>
          </a:xfrm>
          <a:prstGeom prst="rect">
            <a:avLst/>
          </a:prstGeom>
        </p:spPr>
        <p:txBody>
          <a:bodyPr spcFirstLastPara="1" wrap="square" lIns="91425" tIns="91425" rIns="91425" bIns="91425" anchor="t" anchorCtr="0">
            <a:noAutofit/>
          </a:bodyPr>
          <a:lstStyle/>
          <a:p>
            <a:pPr marL="0" lvl="0" indent="0"/>
            <a:r>
              <a:rPr lang="en-US" dirty="0" smtClean="0"/>
              <a:t>It is used to bring clarity and meaning to writing</a:t>
            </a:r>
            <a:endParaRPr/>
          </a:p>
        </p:txBody>
      </p:sp>
      <p:sp>
        <p:nvSpPr>
          <p:cNvPr id="415" name="Google Shape;415;p45"/>
          <p:cNvSpPr txBox="1">
            <a:spLocks noGrp="1"/>
          </p:cNvSpPr>
          <p:nvPr>
            <p:ph type="subTitle" idx="2"/>
          </p:nvPr>
        </p:nvSpPr>
        <p:spPr>
          <a:xfrm>
            <a:off x="3312500" y="2822700"/>
            <a:ext cx="2501700" cy="731400"/>
          </a:xfrm>
          <a:prstGeom prst="rect">
            <a:avLst/>
          </a:prstGeom>
        </p:spPr>
        <p:txBody>
          <a:bodyPr spcFirstLastPara="1" wrap="square" lIns="91425" tIns="91425" rIns="91425" bIns="91425" anchor="t" anchorCtr="0">
            <a:noAutofit/>
          </a:bodyPr>
          <a:lstStyle/>
          <a:p>
            <a:pPr marL="0" lvl="0" indent="0"/>
            <a:r>
              <a:rPr lang="fr-FR" dirty="0" err="1" smtClean="0"/>
              <a:t>organize</a:t>
            </a:r>
            <a:r>
              <a:rPr lang="fr-FR" dirty="0" smtClean="0"/>
              <a:t> </a:t>
            </a:r>
            <a:r>
              <a:rPr lang="fr-FR" dirty="0" smtClean="0"/>
              <a:t>and structure sentences.</a:t>
            </a:r>
            <a:endParaRPr/>
          </a:p>
        </p:txBody>
      </p:sp>
      <p:sp>
        <p:nvSpPr>
          <p:cNvPr id="416" name="Google Shape;416;p45"/>
          <p:cNvSpPr txBox="1">
            <a:spLocks noGrp="1"/>
          </p:cNvSpPr>
          <p:nvPr>
            <p:ph type="subTitle" idx="3"/>
          </p:nvPr>
        </p:nvSpPr>
        <p:spPr>
          <a:xfrm>
            <a:off x="5920421" y="2822700"/>
            <a:ext cx="2501700" cy="731400"/>
          </a:xfrm>
          <a:prstGeom prst="rect">
            <a:avLst/>
          </a:prstGeom>
        </p:spPr>
        <p:txBody>
          <a:bodyPr spcFirstLastPara="1" wrap="square" lIns="91425" tIns="91425" rIns="91425" bIns="91425" anchor="t" anchorCtr="0">
            <a:noAutofit/>
          </a:bodyPr>
          <a:lstStyle/>
          <a:p>
            <a:pPr marL="0" lvl="0" indent="0"/>
            <a:r>
              <a:rPr lang="en-US" dirty="0" smtClean="0"/>
              <a:t>They represent the expression and feeling in a sentence</a:t>
            </a:r>
            <a:endParaRPr/>
          </a:p>
        </p:txBody>
      </p:sp>
      <p:grpSp>
        <p:nvGrpSpPr>
          <p:cNvPr id="417" name="Google Shape;417;p45"/>
          <p:cNvGrpSpPr/>
          <p:nvPr/>
        </p:nvGrpSpPr>
        <p:grpSpPr>
          <a:xfrm>
            <a:off x="1837929" y="1893921"/>
            <a:ext cx="269575" cy="336075"/>
            <a:chOff x="1784250" y="2692950"/>
            <a:chExt cx="269575" cy="336075"/>
          </a:xfrm>
        </p:grpSpPr>
        <p:sp>
          <p:nvSpPr>
            <p:cNvPr id="418" name="Google Shape;418;p45"/>
            <p:cNvSpPr/>
            <p:nvPr/>
          </p:nvSpPr>
          <p:spPr>
            <a:xfrm>
              <a:off x="1784250" y="2692950"/>
              <a:ext cx="269575" cy="336075"/>
            </a:xfrm>
            <a:custGeom>
              <a:avLst/>
              <a:gdLst/>
              <a:ahLst/>
              <a:cxnLst/>
              <a:rect l="l" t="t" r="r" b="b"/>
              <a:pathLst>
                <a:path w="10783" h="13443" extrusionOk="0">
                  <a:moveTo>
                    <a:pt x="6582" y="1587"/>
                  </a:moveTo>
                  <a:lnTo>
                    <a:pt x="6722" y="1634"/>
                  </a:lnTo>
                  <a:lnTo>
                    <a:pt x="6769" y="1727"/>
                  </a:lnTo>
                  <a:lnTo>
                    <a:pt x="6815" y="1867"/>
                  </a:lnTo>
                  <a:lnTo>
                    <a:pt x="6955" y="1914"/>
                  </a:lnTo>
                  <a:lnTo>
                    <a:pt x="7049" y="2007"/>
                  </a:lnTo>
                  <a:lnTo>
                    <a:pt x="7095" y="2101"/>
                  </a:lnTo>
                  <a:lnTo>
                    <a:pt x="7142" y="2241"/>
                  </a:lnTo>
                  <a:lnTo>
                    <a:pt x="7095" y="2381"/>
                  </a:lnTo>
                  <a:lnTo>
                    <a:pt x="7049" y="2474"/>
                  </a:lnTo>
                  <a:lnTo>
                    <a:pt x="6955" y="2567"/>
                  </a:lnTo>
                  <a:lnTo>
                    <a:pt x="6815" y="2614"/>
                  </a:lnTo>
                  <a:lnTo>
                    <a:pt x="6769" y="2754"/>
                  </a:lnTo>
                  <a:lnTo>
                    <a:pt x="6722" y="2847"/>
                  </a:lnTo>
                  <a:lnTo>
                    <a:pt x="6582" y="2894"/>
                  </a:lnTo>
                  <a:lnTo>
                    <a:pt x="6442" y="2941"/>
                  </a:lnTo>
                  <a:lnTo>
                    <a:pt x="6302" y="2894"/>
                  </a:lnTo>
                  <a:lnTo>
                    <a:pt x="6208" y="2847"/>
                  </a:lnTo>
                  <a:lnTo>
                    <a:pt x="6115" y="2754"/>
                  </a:lnTo>
                  <a:lnTo>
                    <a:pt x="6068" y="2614"/>
                  </a:lnTo>
                  <a:lnTo>
                    <a:pt x="5975" y="2567"/>
                  </a:lnTo>
                  <a:lnTo>
                    <a:pt x="5882" y="2474"/>
                  </a:lnTo>
                  <a:lnTo>
                    <a:pt x="5788" y="2381"/>
                  </a:lnTo>
                  <a:lnTo>
                    <a:pt x="5788" y="2241"/>
                  </a:lnTo>
                  <a:lnTo>
                    <a:pt x="5788" y="2101"/>
                  </a:lnTo>
                  <a:lnTo>
                    <a:pt x="5882" y="2007"/>
                  </a:lnTo>
                  <a:lnTo>
                    <a:pt x="5975" y="1914"/>
                  </a:lnTo>
                  <a:lnTo>
                    <a:pt x="6068" y="1867"/>
                  </a:lnTo>
                  <a:lnTo>
                    <a:pt x="6115" y="1727"/>
                  </a:lnTo>
                  <a:lnTo>
                    <a:pt x="6208" y="1634"/>
                  </a:lnTo>
                  <a:lnTo>
                    <a:pt x="6302" y="1587"/>
                  </a:lnTo>
                  <a:close/>
                  <a:moveTo>
                    <a:pt x="7515" y="3268"/>
                  </a:moveTo>
                  <a:lnTo>
                    <a:pt x="7655" y="3314"/>
                  </a:lnTo>
                  <a:lnTo>
                    <a:pt x="7749" y="3361"/>
                  </a:lnTo>
                  <a:lnTo>
                    <a:pt x="7842" y="3454"/>
                  </a:lnTo>
                  <a:lnTo>
                    <a:pt x="7889" y="3594"/>
                  </a:lnTo>
                  <a:lnTo>
                    <a:pt x="8029" y="3641"/>
                  </a:lnTo>
                  <a:lnTo>
                    <a:pt x="8122" y="3734"/>
                  </a:lnTo>
                  <a:lnTo>
                    <a:pt x="8169" y="3828"/>
                  </a:lnTo>
                  <a:lnTo>
                    <a:pt x="8169" y="3968"/>
                  </a:lnTo>
                  <a:lnTo>
                    <a:pt x="8169" y="4108"/>
                  </a:lnTo>
                  <a:lnTo>
                    <a:pt x="8122" y="4201"/>
                  </a:lnTo>
                  <a:lnTo>
                    <a:pt x="8029" y="4294"/>
                  </a:lnTo>
                  <a:lnTo>
                    <a:pt x="7889" y="4341"/>
                  </a:lnTo>
                  <a:lnTo>
                    <a:pt x="7842" y="4481"/>
                  </a:lnTo>
                  <a:lnTo>
                    <a:pt x="7749" y="4574"/>
                  </a:lnTo>
                  <a:lnTo>
                    <a:pt x="7655" y="4621"/>
                  </a:lnTo>
                  <a:lnTo>
                    <a:pt x="7375" y="4621"/>
                  </a:lnTo>
                  <a:lnTo>
                    <a:pt x="7282" y="4574"/>
                  </a:lnTo>
                  <a:lnTo>
                    <a:pt x="7189" y="4481"/>
                  </a:lnTo>
                  <a:lnTo>
                    <a:pt x="7142" y="4341"/>
                  </a:lnTo>
                  <a:lnTo>
                    <a:pt x="7002" y="4294"/>
                  </a:lnTo>
                  <a:lnTo>
                    <a:pt x="6909" y="4201"/>
                  </a:lnTo>
                  <a:lnTo>
                    <a:pt x="6862" y="4108"/>
                  </a:lnTo>
                  <a:lnTo>
                    <a:pt x="6815" y="3968"/>
                  </a:lnTo>
                  <a:lnTo>
                    <a:pt x="6862" y="3828"/>
                  </a:lnTo>
                  <a:lnTo>
                    <a:pt x="6909" y="3734"/>
                  </a:lnTo>
                  <a:lnTo>
                    <a:pt x="7002" y="3641"/>
                  </a:lnTo>
                  <a:lnTo>
                    <a:pt x="7142" y="3594"/>
                  </a:lnTo>
                  <a:lnTo>
                    <a:pt x="7189" y="3454"/>
                  </a:lnTo>
                  <a:lnTo>
                    <a:pt x="7282" y="3361"/>
                  </a:lnTo>
                  <a:lnTo>
                    <a:pt x="7375" y="3314"/>
                  </a:lnTo>
                  <a:lnTo>
                    <a:pt x="7515" y="3268"/>
                  </a:lnTo>
                  <a:close/>
                  <a:moveTo>
                    <a:pt x="4668" y="1914"/>
                  </a:moveTo>
                  <a:lnTo>
                    <a:pt x="4762" y="1961"/>
                  </a:lnTo>
                  <a:lnTo>
                    <a:pt x="4902" y="2007"/>
                  </a:lnTo>
                  <a:lnTo>
                    <a:pt x="4948" y="2101"/>
                  </a:lnTo>
                  <a:lnTo>
                    <a:pt x="4995" y="2194"/>
                  </a:lnTo>
                  <a:lnTo>
                    <a:pt x="5042" y="2334"/>
                  </a:lnTo>
                  <a:lnTo>
                    <a:pt x="4995" y="2427"/>
                  </a:lnTo>
                  <a:lnTo>
                    <a:pt x="4948" y="2707"/>
                  </a:lnTo>
                  <a:lnTo>
                    <a:pt x="4902" y="2987"/>
                  </a:lnTo>
                  <a:lnTo>
                    <a:pt x="4902" y="3268"/>
                  </a:lnTo>
                  <a:lnTo>
                    <a:pt x="4948" y="3548"/>
                  </a:lnTo>
                  <a:lnTo>
                    <a:pt x="4995" y="3828"/>
                  </a:lnTo>
                  <a:lnTo>
                    <a:pt x="5088" y="4108"/>
                  </a:lnTo>
                  <a:lnTo>
                    <a:pt x="5228" y="4341"/>
                  </a:lnTo>
                  <a:lnTo>
                    <a:pt x="5368" y="4574"/>
                  </a:lnTo>
                  <a:lnTo>
                    <a:pt x="5555" y="4808"/>
                  </a:lnTo>
                  <a:lnTo>
                    <a:pt x="5742" y="4995"/>
                  </a:lnTo>
                  <a:lnTo>
                    <a:pt x="5975" y="5181"/>
                  </a:lnTo>
                  <a:lnTo>
                    <a:pt x="6208" y="5321"/>
                  </a:lnTo>
                  <a:lnTo>
                    <a:pt x="6489" y="5415"/>
                  </a:lnTo>
                  <a:lnTo>
                    <a:pt x="6769" y="5508"/>
                  </a:lnTo>
                  <a:lnTo>
                    <a:pt x="7002" y="5555"/>
                  </a:lnTo>
                  <a:lnTo>
                    <a:pt x="7609" y="5555"/>
                  </a:lnTo>
                  <a:lnTo>
                    <a:pt x="7936" y="5461"/>
                  </a:lnTo>
                  <a:lnTo>
                    <a:pt x="8216" y="5368"/>
                  </a:lnTo>
                  <a:lnTo>
                    <a:pt x="8496" y="5228"/>
                  </a:lnTo>
                  <a:lnTo>
                    <a:pt x="8589" y="5181"/>
                  </a:lnTo>
                  <a:lnTo>
                    <a:pt x="8729" y="5181"/>
                  </a:lnTo>
                  <a:lnTo>
                    <a:pt x="8822" y="5228"/>
                  </a:lnTo>
                  <a:lnTo>
                    <a:pt x="8962" y="5275"/>
                  </a:lnTo>
                  <a:lnTo>
                    <a:pt x="9009" y="5368"/>
                  </a:lnTo>
                  <a:lnTo>
                    <a:pt x="9056" y="5461"/>
                  </a:lnTo>
                  <a:lnTo>
                    <a:pt x="9102" y="5601"/>
                  </a:lnTo>
                  <a:lnTo>
                    <a:pt x="9056" y="5695"/>
                  </a:lnTo>
                  <a:lnTo>
                    <a:pt x="8869" y="6161"/>
                  </a:lnTo>
                  <a:lnTo>
                    <a:pt x="8636" y="6582"/>
                  </a:lnTo>
                  <a:lnTo>
                    <a:pt x="8309" y="7002"/>
                  </a:lnTo>
                  <a:lnTo>
                    <a:pt x="7936" y="7328"/>
                  </a:lnTo>
                  <a:lnTo>
                    <a:pt x="7515" y="7608"/>
                  </a:lnTo>
                  <a:lnTo>
                    <a:pt x="7049" y="7795"/>
                  </a:lnTo>
                  <a:lnTo>
                    <a:pt x="6535" y="7888"/>
                  </a:lnTo>
                  <a:lnTo>
                    <a:pt x="6022" y="7935"/>
                  </a:lnTo>
                  <a:lnTo>
                    <a:pt x="5695" y="7935"/>
                  </a:lnTo>
                  <a:lnTo>
                    <a:pt x="5368" y="7888"/>
                  </a:lnTo>
                  <a:lnTo>
                    <a:pt x="5088" y="7795"/>
                  </a:lnTo>
                  <a:lnTo>
                    <a:pt x="4762" y="7702"/>
                  </a:lnTo>
                  <a:lnTo>
                    <a:pt x="4481" y="7562"/>
                  </a:lnTo>
                  <a:lnTo>
                    <a:pt x="4248" y="7422"/>
                  </a:lnTo>
                  <a:lnTo>
                    <a:pt x="4015" y="7235"/>
                  </a:lnTo>
                  <a:lnTo>
                    <a:pt x="3781" y="7002"/>
                  </a:lnTo>
                  <a:lnTo>
                    <a:pt x="3548" y="6768"/>
                  </a:lnTo>
                  <a:lnTo>
                    <a:pt x="3361" y="6535"/>
                  </a:lnTo>
                  <a:lnTo>
                    <a:pt x="3221" y="6301"/>
                  </a:lnTo>
                  <a:lnTo>
                    <a:pt x="3081" y="6021"/>
                  </a:lnTo>
                  <a:lnTo>
                    <a:pt x="2988" y="5695"/>
                  </a:lnTo>
                  <a:lnTo>
                    <a:pt x="2895" y="5415"/>
                  </a:lnTo>
                  <a:lnTo>
                    <a:pt x="2848" y="5088"/>
                  </a:lnTo>
                  <a:lnTo>
                    <a:pt x="2848" y="4761"/>
                  </a:lnTo>
                  <a:lnTo>
                    <a:pt x="2848" y="4341"/>
                  </a:lnTo>
                  <a:lnTo>
                    <a:pt x="2941" y="3921"/>
                  </a:lnTo>
                  <a:lnTo>
                    <a:pt x="3081" y="3548"/>
                  </a:lnTo>
                  <a:lnTo>
                    <a:pt x="3268" y="3174"/>
                  </a:lnTo>
                  <a:lnTo>
                    <a:pt x="3501" y="2801"/>
                  </a:lnTo>
                  <a:lnTo>
                    <a:pt x="3781" y="2474"/>
                  </a:lnTo>
                  <a:lnTo>
                    <a:pt x="4108" y="2241"/>
                  </a:lnTo>
                  <a:lnTo>
                    <a:pt x="4435" y="2007"/>
                  </a:lnTo>
                  <a:lnTo>
                    <a:pt x="4575" y="1961"/>
                  </a:lnTo>
                  <a:lnTo>
                    <a:pt x="4668" y="1914"/>
                  </a:lnTo>
                  <a:close/>
                  <a:moveTo>
                    <a:pt x="5555" y="0"/>
                  </a:moveTo>
                  <a:lnTo>
                    <a:pt x="5088" y="94"/>
                  </a:lnTo>
                  <a:lnTo>
                    <a:pt x="4622" y="187"/>
                  </a:lnTo>
                  <a:lnTo>
                    <a:pt x="4201" y="374"/>
                  </a:lnTo>
                  <a:lnTo>
                    <a:pt x="3781" y="560"/>
                  </a:lnTo>
                  <a:lnTo>
                    <a:pt x="3361" y="794"/>
                  </a:lnTo>
                  <a:lnTo>
                    <a:pt x="2988" y="1074"/>
                  </a:lnTo>
                  <a:lnTo>
                    <a:pt x="2661" y="1400"/>
                  </a:lnTo>
                  <a:lnTo>
                    <a:pt x="2334" y="1727"/>
                  </a:lnTo>
                  <a:lnTo>
                    <a:pt x="2054" y="2101"/>
                  </a:lnTo>
                  <a:lnTo>
                    <a:pt x="1821" y="2521"/>
                  </a:lnTo>
                  <a:lnTo>
                    <a:pt x="1634" y="2941"/>
                  </a:lnTo>
                  <a:lnTo>
                    <a:pt x="1448" y="3361"/>
                  </a:lnTo>
                  <a:lnTo>
                    <a:pt x="1354" y="3828"/>
                  </a:lnTo>
                  <a:lnTo>
                    <a:pt x="1261" y="4294"/>
                  </a:lnTo>
                  <a:lnTo>
                    <a:pt x="1261" y="4761"/>
                  </a:lnTo>
                  <a:lnTo>
                    <a:pt x="1261" y="5741"/>
                  </a:lnTo>
                  <a:lnTo>
                    <a:pt x="47" y="7982"/>
                  </a:lnTo>
                  <a:lnTo>
                    <a:pt x="1" y="8168"/>
                  </a:lnTo>
                  <a:lnTo>
                    <a:pt x="94" y="8355"/>
                  </a:lnTo>
                  <a:lnTo>
                    <a:pt x="234" y="8495"/>
                  </a:lnTo>
                  <a:lnTo>
                    <a:pt x="421" y="8542"/>
                  </a:lnTo>
                  <a:lnTo>
                    <a:pt x="1261" y="8542"/>
                  </a:lnTo>
                  <a:lnTo>
                    <a:pt x="1261" y="9522"/>
                  </a:lnTo>
                  <a:lnTo>
                    <a:pt x="1308" y="10036"/>
                  </a:lnTo>
                  <a:lnTo>
                    <a:pt x="1448" y="10502"/>
                  </a:lnTo>
                  <a:lnTo>
                    <a:pt x="1681" y="10922"/>
                  </a:lnTo>
                  <a:lnTo>
                    <a:pt x="1961" y="11249"/>
                  </a:lnTo>
                  <a:lnTo>
                    <a:pt x="2334" y="11576"/>
                  </a:lnTo>
                  <a:lnTo>
                    <a:pt x="2754" y="11809"/>
                  </a:lnTo>
                  <a:lnTo>
                    <a:pt x="3221" y="11949"/>
                  </a:lnTo>
                  <a:lnTo>
                    <a:pt x="3735" y="11996"/>
                  </a:lnTo>
                  <a:lnTo>
                    <a:pt x="5182" y="11996"/>
                  </a:lnTo>
                  <a:lnTo>
                    <a:pt x="5182" y="13023"/>
                  </a:lnTo>
                  <a:lnTo>
                    <a:pt x="5228" y="13209"/>
                  </a:lnTo>
                  <a:lnTo>
                    <a:pt x="5322" y="13303"/>
                  </a:lnTo>
                  <a:lnTo>
                    <a:pt x="5415" y="13396"/>
                  </a:lnTo>
                  <a:lnTo>
                    <a:pt x="5602" y="13443"/>
                  </a:lnTo>
                  <a:lnTo>
                    <a:pt x="10409" y="13443"/>
                  </a:lnTo>
                  <a:lnTo>
                    <a:pt x="10549" y="13396"/>
                  </a:lnTo>
                  <a:lnTo>
                    <a:pt x="10689" y="13303"/>
                  </a:lnTo>
                  <a:lnTo>
                    <a:pt x="10736" y="13209"/>
                  </a:lnTo>
                  <a:lnTo>
                    <a:pt x="10783" y="13023"/>
                  </a:lnTo>
                  <a:lnTo>
                    <a:pt x="10783" y="4761"/>
                  </a:lnTo>
                  <a:lnTo>
                    <a:pt x="10783" y="4294"/>
                  </a:lnTo>
                  <a:lnTo>
                    <a:pt x="10689" y="3828"/>
                  </a:lnTo>
                  <a:lnTo>
                    <a:pt x="10596" y="3361"/>
                  </a:lnTo>
                  <a:lnTo>
                    <a:pt x="10409" y="2941"/>
                  </a:lnTo>
                  <a:lnTo>
                    <a:pt x="10223" y="2521"/>
                  </a:lnTo>
                  <a:lnTo>
                    <a:pt x="9989" y="2101"/>
                  </a:lnTo>
                  <a:lnTo>
                    <a:pt x="9709" y="1727"/>
                  </a:lnTo>
                  <a:lnTo>
                    <a:pt x="9382" y="1400"/>
                  </a:lnTo>
                  <a:lnTo>
                    <a:pt x="9056" y="1074"/>
                  </a:lnTo>
                  <a:lnTo>
                    <a:pt x="8636" y="794"/>
                  </a:lnTo>
                  <a:lnTo>
                    <a:pt x="8262" y="560"/>
                  </a:lnTo>
                  <a:lnTo>
                    <a:pt x="7842" y="374"/>
                  </a:lnTo>
                  <a:lnTo>
                    <a:pt x="7422" y="187"/>
                  </a:lnTo>
                  <a:lnTo>
                    <a:pt x="6955" y="94"/>
                  </a:lnTo>
                  <a:lnTo>
                    <a:pt x="64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45"/>
            <p:cNvSpPr/>
            <p:nvPr/>
          </p:nvSpPr>
          <p:spPr>
            <a:xfrm>
              <a:off x="1874100" y="2775800"/>
              <a:ext cx="107375" cy="95700"/>
            </a:xfrm>
            <a:custGeom>
              <a:avLst/>
              <a:gdLst/>
              <a:ahLst/>
              <a:cxnLst/>
              <a:rect l="l" t="t" r="r" b="b"/>
              <a:pathLst>
                <a:path w="4295" h="3828" extrusionOk="0">
                  <a:moveTo>
                    <a:pt x="514" y="0"/>
                  </a:moveTo>
                  <a:lnTo>
                    <a:pt x="327" y="327"/>
                  </a:lnTo>
                  <a:lnTo>
                    <a:pt x="141" y="654"/>
                  </a:lnTo>
                  <a:lnTo>
                    <a:pt x="47" y="1027"/>
                  </a:lnTo>
                  <a:lnTo>
                    <a:pt x="1" y="1447"/>
                  </a:lnTo>
                  <a:lnTo>
                    <a:pt x="94" y="1914"/>
                  </a:lnTo>
                  <a:lnTo>
                    <a:pt x="234" y="2381"/>
                  </a:lnTo>
                  <a:lnTo>
                    <a:pt x="421" y="2801"/>
                  </a:lnTo>
                  <a:lnTo>
                    <a:pt x="747" y="3127"/>
                  </a:lnTo>
                  <a:lnTo>
                    <a:pt x="1074" y="3454"/>
                  </a:lnTo>
                  <a:lnTo>
                    <a:pt x="1494" y="3641"/>
                  </a:lnTo>
                  <a:lnTo>
                    <a:pt x="1961" y="3781"/>
                  </a:lnTo>
                  <a:lnTo>
                    <a:pt x="2428" y="3828"/>
                  </a:lnTo>
                  <a:lnTo>
                    <a:pt x="2708" y="3828"/>
                  </a:lnTo>
                  <a:lnTo>
                    <a:pt x="2941" y="3781"/>
                  </a:lnTo>
                  <a:lnTo>
                    <a:pt x="3221" y="3734"/>
                  </a:lnTo>
                  <a:lnTo>
                    <a:pt x="3455" y="3594"/>
                  </a:lnTo>
                  <a:lnTo>
                    <a:pt x="3688" y="3501"/>
                  </a:lnTo>
                  <a:lnTo>
                    <a:pt x="3921" y="3361"/>
                  </a:lnTo>
                  <a:lnTo>
                    <a:pt x="4108" y="3174"/>
                  </a:lnTo>
                  <a:lnTo>
                    <a:pt x="4295" y="2987"/>
                  </a:lnTo>
                  <a:lnTo>
                    <a:pt x="3735" y="3034"/>
                  </a:lnTo>
                  <a:lnTo>
                    <a:pt x="3315" y="3034"/>
                  </a:lnTo>
                  <a:lnTo>
                    <a:pt x="2988" y="2941"/>
                  </a:lnTo>
                  <a:lnTo>
                    <a:pt x="2614" y="2847"/>
                  </a:lnTo>
                  <a:lnTo>
                    <a:pt x="2288" y="2707"/>
                  </a:lnTo>
                  <a:lnTo>
                    <a:pt x="1961" y="2521"/>
                  </a:lnTo>
                  <a:lnTo>
                    <a:pt x="1681" y="2287"/>
                  </a:lnTo>
                  <a:lnTo>
                    <a:pt x="1401" y="2007"/>
                  </a:lnTo>
                  <a:lnTo>
                    <a:pt x="1168" y="1727"/>
                  </a:lnTo>
                  <a:lnTo>
                    <a:pt x="887" y="1307"/>
                  </a:lnTo>
                  <a:lnTo>
                    <a:pt x="701" y="887"/>
                  </a:lnTo>
                  <a:lnTo>
                    <a:pt x="561" y="420"/>
                  </a:lnTo>
                  <a:lnTo>
                    <a:pt x="51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0" name="Google Shape;420;p45"/>
          <p:cNvGrpSpPr/>
          <p:nvPr/>
        </p:nvGrpSpPr>
        <p:grpSpPr>
          <a:xfrm>
            <a:off x="4437779" y="1893921"/>
            <a:ext cx="268425" cy="336075"/>
            <a:chOff x="2539225" y="2692950"/>
            <a:chExt cx="268425" cy="336075"/>
          </a:xfrm>
        </p:grpSpPr>
        <p:sp>
          <p:nvSpPr>
            <p:cNvPr id="421" name="Google Shape;421;p45"/>
            <p:cNvSpPr/>
            <p:nvPr/>
          </p:nvSpPr>
          <p:spPr>
            <a:xfrm>
              <a:off x="2709600" y="2782800"/>
              <a:ext cx="30375" cy="12850"/>
            </a:xfrm>
            <a:custGeom>
              <a:avLst/>
              <a:gdLst/>
              <a:ahLst/>
              <a:cxnLst/>
              <a:rect l="l" t="t" r="r" b="b"/>
              <a:pathLst>
                <a:path w="1215" h="514" extrusionOk="0">
                  <a:moveTo>
                    <a:pt x="1214" y="0"/>
                  </a:moveTo>
                  <a:lnTo>
                    <a:pt x="1" y="327"/>
                  </a:lnTo>
                  <a:lnTo>
                    <a:pt x="141" y="467"/>
                  </a:lnTo>
                  <a:lnTo>
                    <a:pt x="327" y="514"/>
                  </a:lnTo>
                  <a:lnTo>
                    <a:pt x="701" y="514"/>
                  </a:lnTo>
                  <a:lnTo>
                    <a:pt x="887" y="420"/>
                  </a:lnTo>
                  <a:lnTo>
                    <a:pt x="1027" y="327"/>
                  </a:lnTo>
                  <a:lnTo>
                    <a:pt x="1121" y="187"/>
                  </a:lnTo>
                  <a:lnTo>
                    <a:pt x="121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45"/>
            <p:cNvSpPr/>
            <p:nvPr/>
          </p:nvSpPr>
          <p:spPr>
            <a:xfrm>
              <a:off x="2643100" y="2782800"/>
              <a:ext cx="29175" cy="12850"/>
            </a:xfrm>
            <a:custGeom>
              <a:avLst/>
              <a:gdLst/>
              <a:ahLst/>
              <a:cxnLst/>
              <a:rect l="l" t="t" r="r" b="b"/>
              <a:pathLst>
                <a:path w="1167" h="514" extrusionOk="0">
                  <a:moveTo>
                    <a:pt x="0" y="0"/>
                  </a:moveTo>
                  <a:lnTo>
                    <a:pt x="47" y="187"/>
                  </a:lnTo>
                  <a:lnTo>
                    <a:pt x="140" y="280"/>
                  </a:lnTo>
                  <a:lnTo>
                    <a:pt x="233" y="374"/>
                  </a:lnTo>
                  <a:lnTo>
                    <a:pt x="373" y="467"/>
                  </a:lnTo>
                  <a:lnTo>
                    <a:pt x="467" y="514"/>
                  </a:lnTo>
                  <a:lnTo>
                    <a:pt x="934" y="514"/>
                  </a:lnTo>
                  <a:lnTo>
                    <a:pt x="1027" y="420"/>
                  </a:lnTo>
                  <a:lnTo>
                    <a:pt x="1167" y="327"/>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45"/>
            <p:cNvSpPr/>
            <p:nvPr/>
          </p:nvSpPr>
          <p:spPr>
            <a:xfrm>
              <a:off x="2539225" y="2692950"/>
              <a:ext cx="268425" cy="336075"/>
            </a:xfrm>
            <a:custGeom>
              <a:avLst/>
              <a:gdLst/>
              <a:ahLst/>
              <a:cxnLst/>
              <a:rect l="l" t="t" r="r" b="b"/>
              <a:pathLst>
                <a:path w="10737" h="13443" extrusionOk="0">
                  <a:moveTo>
                    <a:pt x="8449" y="2707"/>
                  </a:moveTo>
                  <a:lnTo>
                    <a:pt x="8589" y="2754"/>
                  </a:lnTo>
                  <a:lnTo>
                    <a:pt x="8729" y="2847"/>
                  </a:lnTo>
                  <a:lnTo>
                    <a:pt x="8776" y="2987"/>
                  </a:lnTo>
                  <a:lnTo>
                    <a:pt x="8823" y="3314"/>
                  </a:lnTo>
                  <a:lnTo>
                    <a:pt x="8823" y="3594"/>
                  </a:lnTo>
                  <a:lnTo>
                    <a:pt x="8776" y="3874"/>
                  </a:lnTo>
                  <a:lnTo>
                    <a:pt x="8636" y="4154"/>
                  </a:lnTo>
                  <a:lnTo>
                    <a:pt x="8449" y="4388"/>
                  </a:lnTo>
                  <a:lnTo>
                    <a:pt x="8263" y="4574"/>
                  </a:lnTo>
                  <a:lnTo>
                    <a:pt x="7983" y="4761"/>
                  </a:lnTo>
                  <a:lnTo>
                    <a:pt x="7702" y="4855"/>
                  </a:lnTo>
                  <a:lnTo>
                    <a:pt x="7329" y="4901"/>
                  </a:lnTo>
                  <a:lnTo>
                    <a:pt x="6956" y="4855"/>
                  </a:lnTo>
                  <a:lnTo>
                    <a:pt x="6629" y="4761"/>
                  </a:lnTo>
                  <a:lnTo>
                    <a:pt x="6302" y="4528"/>
                  </a:lnTo>
                  <a:lnTo>
                    <a:pt x="6069" y="4294"/>
                  </a:lnTo>
                  <a:lnTo>
                    <a:pt x="5882" y="4528"/>
                  </a:lnTo>
                  <a:lnTo>
                    <a:pt x="5602" y="4714"/>
                  </a:lnTo>
                  <a:lnTo>
                    <a:pt x="5229" y="4855"/>
                  </a:lnTo>
                  <a:lnTo>
                    <a:pt x="4855" y="4901"/>
                  </a:lnTo>
                  <a:lnTo>
                    <a:pt x="4435" y="4855"/>
                  </a:lnTo>
                  <a:lnTo>
                    <a:pt x="4155" y="4761"/>
                  </a:lnTo>
                  <a:lnTo>
                    <a:pt x="3922" y="4621"/>
                  </a:lnTo>
                  <a:lnTo>
                    <a:pt x="3688" y="4388"/>
                  </a:lnTo>
                  <a:lnTo>
                    <a:pt x="3502" y="4154"/>
                  </a:lnTo>
                  <a:lnTo>
                    <a:pt x="3408" y="3874"/>
                  </a:lnTo>
                  <a:lnTo>
                    <a:pt x="3315" y="3594"/>
                  </a:lnTo>
                  <a:lnTo>
                    <a:pt x="3315" y="3314"/>
                  </a:lnTo>
                  <a:lnTo>
                    <a:pt x="3362" y="2987"/>
                  </a:lnTo>
                  <a:lnTo>
                    <a:pt x="3408" y="2847"/>
                  </a:lnTo>
                  <a:lnTo>
                    <a:pt x="3548" y="2754"/>
                  </a:lnTo>
                  <a:lnTo>
                    <a:pt x="3688" y="2707"/>
                  </a:lnTo>
                  <a:lnTo>
                    <a:pt x="3828" y="2707"/>
                  </a:lnTo>
                  <a:lnTo>
                    <a:pt x="6022" y="3314"/>
                  </a:lnTo>
                  <a:lnTo>
                    <a:pt x="6115" y="3314"/>
                  </a:lnTo>
                  <a:lnTo>
                    <a:pt x="8309" y="2707"/>
                  </a:lnTo>
                  <a:close/>
                  <a:moveTo>
                    <a:pt x="7936" y="5835"/>
                  </a:moveTo>
                  <a:lnTo>
                    <a:pt x="8076" y="5881"/>
                  </a:lnTo>
                  <a:lnTo>
                    <a:pt x="8169" y="5928"/>
                  </a:lnTo>
                  <a:lnTo>
                    <a:pt x="8589" y="6161"/>
                  </a:lnTo>
                  <a:lnTo>
                    <a:pt x="8683" y="6301"/>
                  </a:lnTo>
                  <a:lnTo>
                    <a:pt x="8729" y="6441"/>
                  </a:lnTo>
                  <a:lnTo>
                    <a:pt x="8729" y="6582"/>
                  </a:lnTo>
                  <a:lnTo>
                    <a:pt x="8683" y="6722"/>
                  </a:lnTo>
                  <a:lnTo>
                    <a:pt x="8589" y="6815"/>
                  </a:lnTo>
                  <a:lnTo>
                    <a:pt x="8449" y="6908"/>
                  </a:lnTo>
                  <a:lnTo>
                    <a:pt x="8263" y="6908"/>
                  </a:lnTo>
                  <a:lnTo>
                    <a:pt x="8123" y="6815"/>
                  </a:lnTo>
                  <a:lnTo>
                    <a:pt x="7983" y="6722"/>
                  </a:lnTo>
                  <a:lnTo>
                    <a:pt x="7562" y="7095"/>
                  </a:lnTo>
                  <a:lnTo>
                    <a:pt x="7422" y="7142"/>
                  </a:lnTo>
                  <a:lnTo>
                    <a:pt x="7189" y="7142"/>
                  </a:lnTo>
                  <a:lnTo>
                    <a:pt x="7049" y="7095"/>
                  </a:lnTo>
                  <a:lnTo>
                    <a:pt x="6629" y="6768"/>
                  </a:lnTo>
                  <a:lnTo>
                    <a:pt x="6255" y="7095"/>
                  </a:lnTo>
                  <a:lnTo>
                    <a:pt x="6115" y="7142"/>
                  </a:lnTo>
                  <a:lnTo>
                    <a:pt x="5882" y="7142"/>
                  </a:lnTo>
                  <a:lnTo>
                    <a:pt x="5742" y="7095"/>
                  </a:lnTo>
                  <a:lnTo>
                    <a:pt x="5322" y="6768"/>
                  </a:lnTo>
                  <a:lnTo>
                    <a:pt x="4902" y="7095"/>
                  </a:lnTo>
                  <a:lnTo>
                    <a:pt x="4809" y="7142"/>
                  </a:lnTo>
                  <a:lnTo>
                    <a:pt x="4528" y="7142"/>
                  </a:lnTo>
                  <a:lnTo>
                    <a:pt x="4435" y="7095"/>
                  </a:lnTo>
                  <a:lnTo>
                    <a:pt x="4015" y="6722"/>
                  </a:lnTo>
                  <a:lnTo>
                    <a:pt x="3828" y="6815"/>
                  </a:lnTo>
                  <a:lnTo>
                    <a:pt x="3688" y="6908"/>
                  </a:lnTo>
                  <a:lnTo>
                    <a:pt x="3548" y="6908"/>
                  </a:lnTo>
                  <a:lnTo>
                    <a:pt x="3408" y="6815"/>
                  </a:lnTo>
                  <a:lnTo>
                    <a:pt x="3315" y="6722"/>
                  </a:lnTo>
                  <a:lnTo>
                    <a:pt x="3222" y="6582"/>
                  </a:lnTo>
                  <a:lnTo>
                    <a:pt x="3222" y="6441"/>
                  </a:lnTo>
                  <a:lnTo>
                    <a:pt x="3315" y="6301"/>
                  </a:lnTo>
                  <a:lnTo>
                    <a:pt x="3408" y="6161"/>
                  </a:lnTo>
                  <a:lnTo>
                    <a:pt x="3782" y="5928"/>
                  </a:lnTo>
                  <a:lnTo>
                    <a:pt x="3922" y="5881"/>
                  </a:lnTo>
                  <a:lnTo>
                    <a:pt x="4015" y="5835"/>
                  </a:lnTo>
                  <a:lnTo>
                    <a:pt x="4155" y="5881"/>
                  </a:lnTo>
                  <a:lnTo>
                    <a:pt x="4248" y="5928"/>
                  </a:lnTo>
                  <a:lnTo>
                    <a:pt x="4669" y="6255"/>
                  </a:lnTo>
                  <a:lnTo>
                    <a:pt x="5089" y="5928"/>
                  </a:lnTo>
                  <a:lnTo>
                    <a:pt x="5182" y="5881"/>
                  </a:lnTo>
                  <a:lnTo>
                    <a:pt x="5322" y="5835"/>
                  </a:lnTo>
                  <a:lnTo>
                    <a:pt x="5462" y="5881"/>
                  </a:lnTo>
                  <a:lnTo>
                    <a:pt x="5602" y="5928"/>
                  </a:lnTo>
                  <a:lnTo>
                    <a:pt x="5975" y="6255"/>
                  </a:lnTo>
                  <a:lnTo>
                    <a:pt x="6396" y="5928"/>
                  </a:lnTo>
                  <a:lnTo>
                    <a:pt x="6536" y="5881"/>
                  </a:lnTo>
                  <a:lnTo>
                    <a:pt x="6629" y="5835"/>
                  </a:lnTo>
                  <a:lnTo>
                    <a:pt x="6769" y="5881"/>
                  </a:lnTo>
                  <a:lnTo>
                    <a:pt x="6909" y="5928"/>
                  </a:lnTo>
                  <a:lnTo>
                    <a:pt x="7282" y="6255"/>
                  </a:lnTo>
                  <a:lnTo>
                    <a:pt x="7702" y="5928"/>
                  </a:lnTo>
                  <a:lnTo>
                    <a:pt x="7842" y="5881"/>
                  </a:lnTo>
                  <a:lnTo>
                    <a:pt x="7936" y="5835"/>
                  </a:lnTo>
                  <a:close/>
                  <a:moveTo>
                    <a:pt x="5509" y="0"/>
                  </a:moveTo>
                  <a:lnTo>
                    <a:pt x="5042" y="94"/>
                  </a:lnTo>
                  <a:lnTo>
                    <a:pt x="4622" y="187"/>
                  </a:lnTo>
                  <a:lnTo>
                    <a:pt x="4155" y="374"/>
                  </a:lnTo>
                  <a:lnTo>
                    <a:pt x="3735" y="560"/>
                  </a:lnTo>
                  <a:lnTo>
                    <a:pt x="3362" y="794"/>
                  </a:lnTo>
                  <a:lnTo>
                    <a:pt x="2988" y="1074"/>
                  </a:lnTo>
                  <a:lnTo>
                    <a:pt x="2615" y="1400"/>
                  </a:lnTo>
                  <a:lnTo>
                    <a:pt x="2288" y="1727"/>
                  </a:lnTo>
                  <a:lnTo>
                    <a:pt x="2008" y="2101"/>
                  </a:lnTo>
                  <a:lnTo>
                    <a:pt x="1775" y="2521"/>
                  </a:lnTo>
                  <a:lnTo>
                    <a:pt x="1588" y="2941"/>
                  </a:lnTo>
                  <a:lnTo>
                    <a:pt x="1448" y="3361"/>
                  </a:lnTo>
                  <a:lnTo>
                    <a:pt x="1308" y="3828"/>
                  </a:lnTo>
                  <a:lnTo>
                    <a:pt x="1261" y="4294"/>
                  </a:lnTo>
                  <a:lnTo>
                    <a:pt x="1214" y="4761"/>
                  </a:lnTo>
                  <a:lnTo>
                    <a:pt x="1214" y="5741"/>
                  </a:lnTo>
                  <a:lnTo>
                    <a:pt x="48" y="7982"/>
                  </a:lnTo>
                  <a:lnTo>
                    <a:pt x="1" y="8168"/>
                  </a:lnTo>
                  <a:lnTo>
                    <a:pt x="48" y="8355"/>
                  </a:lnTo>
                  <a:lnTo>
                    <a:pt x="188" y="8495"/>
                  </a:lnTo>
                  <a:lnTo>
                    <a:pt x="374" y="8542"/>
                  </a:lnTo>
                  <a:lnTo>
                    <a:pt x="1214" y="8542"/>
                  </a:lnTo>
                  <a:lnTo>
                    <a:pt x="1214" y="9522"/>
                  </a:lnTo>
                  <a:lnTo>
                    <a:pt x="1261" y="10036"/>
                  </a:lnTo>
                  <a:lnTo>
                    <a:pt x="1401" y="10502"/>
                  </a:lnTo>
                  <a:lnTo>
                    <a:pt x="1635" y="10922"/>
                  </a:lnTo>
                  <a:lnTo>
                    <a:pt x="1961" y="11249"/>
                  </a:lnTo>
                  <a:lnTo>
                    <a:pt x="2335" y="11576"/>
                  </a:lnTo>
                  <a:lnTo>
                    <a:pt x="2755" y="11809"/>
                  </a:lnTo>
                  <a:lnTo>
                    <a:pt x="3175" y="11949"/>
                  </a:lnTo>
                  <a:lnTo>
                    <a:pt x="3688" y="11996"/>
                  </a:lnTo>
                  <a:lnTo>
                    <a:pt x="5182" y="11996"/>
                  </a:lnTo>
                  <a:lnTo>
                    <a:pt x="5182" y="13023"/>
                  </a:lnTo>
                  <a:lnTo>
                    <a:pt x="5182" y="13209"/>
                  </a:lnTo>
                  <a:lnTo>
                    <a:pt x="5275" y="13303"/>
                  </a:lnTo>
                  <a:lnTo>
                    <a:pt x="5415" y="13396"/>
                  </a:lnTo>
                  <a:lnTo>
                    <a:pt x="5555" y="13443"/>
                  </a:lnTo>
                  <a:lnTo>
                    <a:pt x="10363" y="13443"/>
                  </a:lnTo>
                  <a:lnTo>
                    <a:pt x="10503" y="13396"/>
                  </a:lnTo>
                  <a:lnTo>
                    <a:pt x="10643" y="13303"/>
                  </a:lnTo>
                  <a:lnTo>
                    <a:pt x="10736" y="13209"/>
                  </a:lnTo>
                  <a:lnTo>
                    <a:pt x="10736" y="13023"/>
                  </a:lnTo>
                  <a:lnTo>
                    <a:pt x="10736" y="4761"/>
                  </a:lnTo>
                  <a:lnTo>
                    <a:pt x="10736" y="4294"/>
                  </a:lnTo>
                  <a:lnTo>
                    <a:pt x="10643" y="3828"/>
                  </a:lnTo>
                  <a:lnTo>
                    <a:pt x="10550" y="3361"/>
                  </a:lnTo>
                  <a:lnTo>
                    <a:pt x="10410" y="2941"/>
                  </a:lnTo>
                  <a:lnTo>
                    <a:pt x="10176" y="2521"/>
                  </a:lnTo>
                  <a:lnTo>
                    <a:pt x="9943" y="2101"/>
                  </a:lnTo>
                  <a:lnTo>
                    <a:pt x="9663" y="1727"/>
                  </a:lnTo>
                  <a:lnTo>
                    <a:pt x="9336" y="1400"/>
                  </a:lnTo>
                  <a:lnTo>
                    <a:pt x="9009" y="1074"/>
                  </a:lnTo>
                  <a:lnTo>
                    <a:pt x="8636" y="794"/>
                  </a:lnTo>
                  <a:lnTo>
                    <a:pt x="8216" y="560"/>
                  </a:lnTo>
                  <a:lnTo>
                    <a:pt x="7796" y="374"/>
                  </a:lnTo>
                  <a:lnTo>
                    <a:pt x="7376" y="187"/>
                  </a:lnTo>
                  <a:lnTo>
                    <a:pt x="6909" y="94"/>
                  </a:lnTo>
                  <a:lnTo>
                    <a:pt x="64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4" name="Google Shape;424;p45"/>
          <p:cNvGrpSpPr/>
          <p:nvPr/>
        </p:nvGrpSpPr>
        <p:grpSpPr>
          <a:xfrm>
            <a:off x="7037054" y="1893908"/>
            <a:ext cx="268425" cy="336100"/>
            <a:chOff x="2539225" y="3389575"/>
            <a:chExt cx="268425" cy="336100"/>
          </a:xfrm>
        </p:grpSpPr>
        <p:sp>
          <p:nvSpPr>
            <p:cNvPr id="425" name="Google Shape;425;p45"/>
            <p:cNvSpPr/>
            <p:nvPr/>
          </p:nvSpPr>
          <p:spPr>
            <a:xfrm>
              <a:off x="2662925" y="3454925"/>
              <a:ext cx="52525" cy="107375"/>
            </a:xfrm>
            <a:custGeom>
              <a:avLst/>
              <a:gdLst/>
              <a:ahLst/>
              <a:cxnLst/>
              <a:rect l="l" t="t" r="r" b="b"/>
              <a:pathLst>
                <a:path w="2101" h="4295" extrusionOk="0">
                  <a:moveTo>
                    <a:pt x="1027" y="1"/>
                  </a:moveTo>
                  <a:lnTo>
                    <a:pt x="794" y="187"/>
                  </a:lnTo>
                  <a:lnTo>
                    <a:pt x="607" y="421"/>
                  </a:lnTo>
                  <a:lnTo>
                    <a:pt x="421" y="654"/>
                  </a:lnTo>
                  <a:lnTo>
                    <a:pt x="281" y="934"/>
                  </a:lnTo>
                  <a:lnTo>
                    <a:pt x="141" y="1214"/>
                  </a:lnTo>
                  <a:lnTo>
                    <a:pt x="94" y="1541"/>
                  </a:lnTo>
                  <a:lnTo>
                    <a:pt x="1" y="1821"/>
                  </a:lnTo>
                  <a:lnTo>
                    <a:pt x="1" y="2148"/>
                  </a:lnTo>
                  <a:lnTo>
                    <a:pt x="1" y="2474"/>
                  </a:lnTo>
                  <a:lnTo>
                    <a:pt x="94" y="2754"/>
                  </a:lnTo>
                  <a:lnTo>
                    <a:pt x="141" y="3081"/>
                  </a:lnTo>
                  <a:lnTo>
                    <a:pt x="281" y="3361"/>
                  </a:lnTo>
                  <a:lnTo>
                    <a:pt x="421" y="3595"/>
                  </a:lnTo>
                  <a:lnTo>
                    <a:pt x="607" y="3875"/>
                  </a:lnTo>
                  <a:lnTo>
                    <a:pt x="794" y="4108"/>
                  </a:lnTo>
                  <a:lnTo>
                    <a:pt x="1027" y="4295"/>
                  </a:lnTo>
                  <a:lnTo>
                    <a:pt x="1261" y="4108"/>
                  </a:lnTo>
                  <a:lnTo>
                    <a:pt x="1494" y="3875"/>
                  </a:lnTo>
                  <a:lnTo>
                    <a:pt x="1634" y="3595"/>
                  </a:lnTo>
                  <a:lnTo>
                    <a:pt x="1821" y="3361"/>
                  </a:lnTo>
                  <a:lnTo>
                    <a:pt x="1914" y="3081"/>
                  </a:lnTo>
                  <a:lnTo>
                    <a:pt x="2008" y="2754"/>
                  </a:lnTo>
                  <a:lnTo>
                    <a:pt x="2054" y="2474"/>
                  </a:lnTo>
                  <a:lnTo>
                    <a:pt x="2101" y="2148"/>
                  </a:lnTo>
                  <a:lnTo>
                    <a:pt x="2054" y="1821"/>
                  </a:lnTo>
                  <a:lnTo>
                    <a:pt x="2008" y="1541"/>
                  </a:lnTo>
                  <a:lnTo>
                    <a:pt x="1914" y="1214"/>
                  </a:lnTo>
                  <a:lnTo>
                    <a:pt x="1821" y="934"/>
                  </a:lnTo>
                  <a:lnTo>
                    <a:pt x="1634" y="654"/>
                  </a:lnTo>
                  <a:lnTo>
                    <a:pt x="1494" y="421"/>
                  </a:lnTo>
                  <a:lnTo>
                    <a:pt x="1261" y="187"/>
                  </a:lnTo>
                  <a:lnTo>
                    <a:pt x="10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45"/>
            <p:cNvSpPr/>
            <p:nvPr/>
          </p:nvSpPr>
          <p:spPr>
            <a:xfrm>
              <a:off x="2627925" y="3491100"/>
              <a:ext cx="30350" cy="66525"/>
            </a:xfrm>
            <a:custGeom>
              <a:avLst/>
              <a:gdLst/>
              <a:ahLst/>
              <a:cxnLst/>
              <a:rect l="l" t="t" r="r" b="b"/>
              <a:pathLst>
                <a:path w="1214" h="2661" extrusionOk="0">
                  <a:moveTo>
                    <a:pt x="47" y="0"/>
                  </a:moveTo>
                  <a:lnTo>
                    <a:pt x="0" y="234"/>
                  </a:lnTo>
                  <a:lnTo>
                    <a:pt x="0" y="514"/>
                  </a:lnTo>
                  <a:lnTo>
                    <a:pt x="0" y="747"/>
                  </a:lnTo>
                  <a:lnTo>
                    <a:pt x="47" y="1027"/>
                  </a:lnTo>
                  <a:lnTo>
                    <a:pt x="94" y="1261"/>
                  </a:lnTo>
                  <a:lnTo>
                    <a:pt x="187" y="1494"/>
                  </a:lnTo>
                  <a:lnTo>
                    <a:pt x="280" y="1727"/>
                  </a:lnTo>
                  <a:lnTo>
                    <a:pt x="420" y="1961"/>
                  </a:lnTo>
                  <a:lnTo>
                    <a:pt x="607" y="2148"/>
                  </a:lnTo>
                  <a:lnTo>
                    <a:pt x="794" y="2334"/>
                  </a:lnTo>
                  <a:lnTo>
                    <a:pt x="980" y="2521"/>
                  </a:lnTo>
                  <a:lnTo>
                    <a:pt x="1214" y="2661"/>
                  </a:lnTo>
                  <a:lnTo>
                    <a:pt x="934" y="2194"/>
                  </a:lnTo>
                  <a:lnTo>
                    <a:pt x="747" y="1727"/>
                  </a:lnTo>
                  <a:lnTo>
                    <a:pt x="654" y="1214"/>
                  </a:lnTo>
                  <a:lnTo>
                    <a:pt x="607" y="701"/>
                  </a:lnTo>
                  <a:lnTo>
                    <a:pt x="654" y="94"/>
                  </a:lnTo>
                  <a:lnTo>
                    <a:pt x="374" y="47"/>
                  </a:lnTo>
                  <a:lnTo>
                    <a:pt x="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45"/>
            <p:cNvSpPr/>
            <p:nvPr/>
          </p:nvSpPr>
          <p:spPr>
            <a:xfrm>
              <a:off x="2539225" y="3389575"/>
              <a:ext cx="268425" cy="336100"/>
            </a:xfrm>
            <a:custGeom>
              <a:avLst/>
              <a:gdLst/>
              <a:ahLst/>
              <a:cxnLst/>
              <a:rect l="l" t="t" r="r" b="b"/>
              <a:pathLst>
                <a:path w="10737" h="13444" extrusionOk="0">
                  <a:moveTo>
                    <a:pt x="6115" y="1728"/>
                  </a:moveTo>
                  <a:lnTo>
                    <a:pt x="6209" y="1774"/>
                  </a:lnTo>
                  <a:lnTo>
                    <a:pt x="6676" y="2148"/>
                  </a:lnTo>
                  <a:lnTo>
                    <a:pt x="7049" y="2568"/>
                  </a:lnTo>
                  <a:lnTo>
                    <a:pt x="7376" y="3081"/>
                  </a:lnTo>
                  <a:lnTo>
                    <a:pt x="7609" y="3595"/>
                  </a:lnTo>
                  <a:lnTo>
                    <a:pt x="7936" y="3501"/>
                  </a:lnTo>
                  <a:lnTo>
                    <a:pt x="8309" y="3455"/>
                  </a:lnTo>
                  <a:lnTo>
                    <a:pt x="8636" y="3408"/>
                  </a:lnTo>
                  <a:lnTo>
                    <a:pt x="9009" y="3455"/>
                  </a:lnTo>
                  <a:lnTo>
                    <a:pt x="9103" y="3455"/>
                  </a:lnTo>
                  <a:lnTo>
                    <a:pt x="9196" y="3548"/>
                  </a:lnTo>
                  <a:lnTo>
                    <a:pt x="9289" y="3595"/>
                  </a:lnTo>
                  <a:lnTo>
                    <a:pt x="9336" y="3735"/>
                  </a:lnTo>
                  <a:lnTo>
                    <a:pt x="9429" y="4108"/>
                  </a:lnTo>
                  <a:lnTo>
                    <a:pt x="9476" y="4482"/>
                  </a:lnTo>
                  <a:lnTo>
                    <a:pt x="9476" y="4855"/>
                  </a:lnTo>
                  <a:lnTo>
                    <a:pt x="9429" y="5275"/>
                  </a:lnTo>
                  <a:lnTo>
                    <a:pt x="9336" y="5648"/>
                  </a:lnTo>
                  <a:lnTo>
                    <a:pt x="9149" y="5975"/>
                  </a:lnTo>
                  <a:lnTo>
                    <a:pt x="8963" y="6349"/>
                  </a:lnTo>
                  <a:lnTo>
                    <a:pt x="8729" y="6675"/>
                  </a:lnTo>
                  <a:lnTo>
                    <a:pt x="8496" y="6909"/>
                  </a:lnTo>
                  <a:lnTo>
                    <a:pt x="8263" y="7142"/>
                  </a:lnTo>
                  <a:lnTo>
                    <a:pt x="7983" y="7329"/>
                  </a:lnTo>
                  <a:lnTo>
                    <a:pt x="7656" y="7515"/>
                  </a:lnTo>
                  <a:lnTo>
                    <a:pt x="7329" y="7655"/>
                  </a:lnTo>
                  <a:lnTo>
                    <a:pt x="7002" y="7749"/>
                  </a:lnTo>
                  <a:lnTo>
                    <a:pt x="6676" y="7796"/>
                  </a:lnTo>
                  <a:lnTo>
                    <a:pt x="5509" y="7796"/>
                  </a:lnTo>
                  <a:lnTo>
                    <a:pt x="5135" y="7702"/>
                  </a:lnTo>
                  <a:lnTo>
                    <a:pt x="4809" y="7609"/>
                  </a:lnTo>
                  <a:lnTo>
                    <a:pt x="4482" y="7469"/>
                  </a:lnTo>
                  <a:lnTo>
                    <a:pt x="4155" y="7282"/>
                  </a:lnTo>
                  <a:lnTo>
                    <a:pt x="3828" y="7049"/>
                  </a:lnTo>
                  <a:lnTo>
                    <a:pt x="3595" y="6769"/>
                  </a:lnTo>
                  <a:lnTo>
                    <a:pt x="3315" y="6489"/>
                  </a:lnTo>
                  <a:lnTo>
                    <a:pt x="3128" y="6162"/>
                  </a:lnTo>
                  <a:lnTo>
                    <a:pt x="2942" y="5788"/>
                  </a:lnTo>
                  <a:lnTo>
                    <a:pt x="2848" y="5415"/>
                  </a:lnTo>
                  <a:lnTo>
                    <a:pt x="2755" y="5042"/>
                  </a:lnTo>
                  <a:lnTo>
                    <a:pt x="2755" y="4668"/>
                  </a:lnTo>
                  <a:lnTo>
                    <a:pt x="2755" y="4248"/>
                  </a:lnTo>
                  <a:lnTo>
                    <a:pt x="2848" y="3875"/>
                  </a:lnTo>
                  <a:lnTo>
                    <a:pt x="2942" y="3501"/>
                  </a:lnTo>
                  <a:lnTo>
                    <a:pt x="3035" y="3408"/>
                  </a:lnTo>
                  <a:lnTo>
                    <a:pt x="3082" y="3315"/>
                  </a:lnTo>
                  <a:lnTo>
                    <a:pt x="3222" y="3268"/>
                  </a:lnTo>
                  <a:lnTo>
                    <a:pt x="3875" y="3268"/>
                  </a:lnTo>
                  <a:lnTo>
                    <a:pt x="4435" y="3408"/>
                  </a:lnTo>
                  <a:lnTo>
                    <a:pt x="4669" y="2941"/>
                  </a:lnTo>
                  <a:lnTo>
                    <a:pt x="4995" y="2521"/>
                  </a:lnTo>
                  <a:lnTo>
                    <a:pt x="5322" y="2101"/>
                  </a:lnTo>
                  <a:lnTo>
                    <a:pt x="5789" y="1774"/>
                  </a:lnTo>
                  <a:lnTo>
                    <a:pt x="5882" y="1728"/>
                  </a:lnTo>
                  <a:close/>
                  <a:moveTo>
                    <a:pt x="5509" y="1"/>
                  </a:moveTo>
                  <a:lnTo>
                    <a:pt x="5042" y="94"/>
                  </a:lnTo>
                  <a:lnTo>
                    <a:pt x="4622" y="187"/>
                  </a:lnTo>
                  <a:lnTo>
                    <a:pt x="4155" y="374"/>
                  </a:lnTo>
                  <a:lnTo>
                    <a:pt x="3735" y="561"/>
                  </a:lnTo>
                  <a:lnTo>
                    <a:pt x="3362" y="794"/>
                  </a:lnTo>
                  <a:lnTo>
                    <a:pt x="2988" y="1074"/>
                  </a:lnTo>
                  <a:lnTo>
                    <a:pt x="2615" y="1401"/>
                  </a:lnTo>
                  <a:lnTo>
                    <a:pt x="2288" y="1728"/>
                  </a:lnTo>
                  <a:lnTo>
                    <a:pt x="2008" y="2101"/>
                  </a:lnTo>
                  <a:lnTo>
                    <a:pt x="1775" y="2521"/>
                  </a:lnTo>
                  <a:lnTo>
                    <a:pt x="1588" y="2941"/>
                  </a:lnTo>
                  <a:lnTo>
                    <a:pt x="1448" y="3361"/>
                  </a:lnTo>
                  <a:lnTo>
                    <a:pt x="1308" y="3828"/>
                  </a:lnTo>
                  <a:lnTo>
                    <a:pt x="1261" y="4295"/>
                  </a:lnTo>
                  <a:lnTo>
                    <a:pt x="1214" y="4762"/>
                  </a:lnTo>
                  <a:lnTo>
                    <a:pt x="1214" y="5742"/>
                  </a:lnTo>
                  <a:lnTo>
                    <a:pt x="48" y="7982"/>
                  </a:lnTo>
                  <a:lnTo>
                    <a:pt x="1" y="8169"/>
                  </a:lnTo>
                  <a:lnTo>
                    <a:pt x="48" y="8356"/>
                  </a:lnTo>
                  <a:lnTo>
                    <a:pt x="188" y="8496"/>
                  </a:lnTo>
                  <a:lnTo>
                    <a:pt x="374" y="8542"/>
                  </a:lnTo>
                  <a:lnTo>
                    <a:pt x="1214" y="8542"/>
                  </a:lnTo>
                  <a:lnTo>
                    <a:pt x="1214" y="9523"/>
                  </a:lnTo>
                  <a:lnTo>
                    <a:pt x="1261" y="10036"/>
                  </a:lnTo>
                  <a:lnTo>
                    <a:pt x="1401" y="10503"/>
                  </a:lnTo>
                  <a:lnTo>
                    <a:pt x="1635" y="10923"/>
                  </a:lnTo>
                  <a:lnTo>
                    <a:pt x="1961" y="11250"/>
                  </a:lnTo>
                  <a:lnTo>
                    <a:pt x="2335" y="11576"/>
                  </a:lnTo>
                  <a:lnTo>
                    <a:pt x="2755" y="11810"/>
                  </a:lnTo>
                  <a:lnTo>
                    <a:pt x="3175" y="11950"/>
                  </a:lnTo>
                  <a:lnTo>
                    <a:pt x="3688" y="11996"/>
                  </a:lnTo>
                  <a:lnTo>
                    <a:pt x="5182" y="11996"/>
                  </a:lnTo>
                  <a:lnTo>
                    <a:pt x="5182" y="13023"/>
                  </a:lnTo>
                  <a:lnTo>
                    <a:pt x="5182" y="13210"/>
                  </a:lnTo>
                  <a:lnTo>
                    <a:pt x="5275" y="13303"/>
                  </a:lnTo>
                  <a:lnTo>
                    <a:pt x="5415" y="13397"/>
                  </a:lnTo>
                  <a:lnTo>
                    <a:pt x="5555" y="13443"/>
                  </a:lnTo>
                  <a:lnTo>
                    <a:pt x="10363" y="13443"/>
                  </a:lnTo>
                  <a:lnTo>
                    <a:pt x="10503" y="13397"/>
                  </a:lnTo>
                  <a:lnTo>
                    <a:pt x="10643" y="13303"/>
                  </a:lnTo>
                  <a:lnTo>
                    <a:pt x="10736" y="13210"/>
                  </a:lnTo>
                  <a:lnTo>
                    <a:pt x="10736" y="13023"/>
                  </a:lnTo>
                  <a:lnTo>
                    <a:pt x="10736" y="4762"/>
                  </a:lnTo>
                  <a:lnTo>
                    <a:pt x="10736" y="4295"/>
                  </a:lnTo>
                  <a:lnTo>
                    <a:pt x="10643" y="3828"/>
                  </a:lnTo>
                  <a:lnTo>
                    <a:pt x="10550" y="3361"/>
                  </a:lnTo>
                  <a:lnTo>
                    <a:pt x="10410" y="2941"/>
                  </a:lnTo>
                  <a:lnTo>
                    <a:pt x="10176" y="2521"/>
                  </a:lnTo>
                  <a:lnTo>
                    <a:pt x="9943" y="2101"/>
                  </a:lnTo>
                  <a:lnTo>
                    <a:pt x="9663" y="1728"/>
                  </a:lnTo>
                  <a:lnTo>
                    <a:pt x="9336" y="1401"/>
                  </a:lnTo>
                  <a:lnTo>
                    <a:pt x="9009" y="1074"/>
                  </a:lnTo>
                  <a:lnTo>
                    <a:pt x="8636" y="794"/>
                  </a:lnTo>
                  <a:lnTo>
                    <a:pt x="8216" y="561"/>
                  </a:lnTo>
                  <a:lnTo>
                    <a:pt x="7796" y="374"/>
                  </a:lnTo>
                  <a:lnTo>
                    <a:pt x="7376" y="187"/>
                  </a:lnTo>
                  <a:lnTo>
                    <a:pt x="6909" y="94"/>
                  </a:lnTo>
                  <a:lnTo>
                    <a:pt x="64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45"/>
            <p:cNvSpPr/>
            <p:nvPr/>
          </p:nvSpPr>
          <p:spPr>
            <a:xfrm>
              <a:off x="2716600" y="3494600"/>
              <a:ext cx="39700" cy="67700"/>
            </a:xfrm>
            <a:custGeom>
              <a:avLst/>
              <a:gdLst/>
              <a:ahLst/>
              <a:cxnLst/>
              <a:rect l="l" t="t" r="r" b="b"/>
              <a:pathLst>
                <a:path w="1588" h="2708" extrusionOk="0">
                  <a:moveTo>
                    <a:pt x="1541" y="0"/>
                  </a:moveTo>
                  <a:lnTo>
                    <a:pt x="1121" y="47"/>
                  </a:lnTo>
                  <a:lnTo>
                    <a:pt x="701" y="187"/>
                  </a:lnTo>
                  <a:lnTo>
                    <a:pt x="701" y="561"/>
                  </a:lnTo>
                  <a:lnTo>
                    <a:pt x="654" y="1121"/>
                  </a:lnTo>
                  <a:lnTo>
                    <a:pt x="514" y="1681"/>
                  </a:lnTo>
                  <a:lnTo>
                    <a:pt x="327" y="2194"/>
                  </a:lnTo>
                  <a:lnTo>
                    <a:pt x="1" y="2708"/>
                  </a:lnTo>
                  <a:lnTo>
                    <a:pt x="1" y="2708"/>
                  </a:lnTo>
                  <a:lnTo>
                    <a:pt x="281" y="2568"/>
                  </a:lnTo>
                  <a:lnTo>
                    <a:pt x="561" y="2381"/>
                  </a:lnTo>
                  <a:lnTo>
                    <a:pt x="841" y="2194"/>
                  </a:lnTo>
                  <a:lnTo>
                    <a:pt x="1028" y="1961"/>
                  </a:lnTo>
                  <a:lnTo>
                    <a:pt x="1214" y="1727"/>
                  </a:lnTo>
                  <a:lnTo>
                    <a:pt x="1354" y="1541"/>
                  </a:lnTo>
                  <a:lnTo>
                    <a:pt x="1448" y="1261"/>
                  </a:lnTo>
                  <a:lnTo>
                    <a:pt x="1494" y="1027"/>
                  </a:lnTo>
                  <a:lnTo>
                    <a:pt x="1541" y="794"/>
                  </a:lnTo>
                  <a:lnTo>
                    <a:pt x="1588" y="514"/>
                  </a:lnTo>
                  <a:lnTo>
                    <a:pt x="1588" y="281"/>
                  </a:lnTo>
                  <a:lnTo>
                    <a:pt x="15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29" name="Google Shape;429;p45"/>
          <p:cNvCxnSpPr/>
          <p:nvPr/>
        </p:nvCxnSpPr>
        <p:spPr>
          <a:xfrm>
            <a:off x="3864000" y="997900"/>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505" name="Google Shape;505;p48"/>
          <p:cNvSpPr txBox="1">
            <a:spLocks noGrp="1"/>
          </p:cNvSpPr>
          <p:nvPr>
            <p:ph type="title"/>
          </p:nvPr>
        </p:nvSpPr>
        <p:spPr>
          <a:xfrm>
            <a:off x="2098350" y="1411688"/>
            <a:ext cx="4947300" cy="2265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TYPES</a:t>
            </a:r>
            <a:endParaRPr sz="9700" b="1">
              <a:latin typeface="Oooh Baby"/>
              <a:ea typeface="Oooh Baby"/>
              <a:cs typeface="Oooh Baby"/>
              <a:sym typeface="Oooh Baby"/>
            </a:endParaRPr>
          </a:p>
        </p:txBody>
      </p:sp>
      <p:pic>
        <p:nvPicPr>
          <p:cNvPr id="506" name="Google Shape;506;p48"/>
          <p:cNvPicPr preferRelativeResize="0"/>
          <p:nvPr/>
        </p:nvPicPr>
        <p:blipFill>
          <a:blip r:embed="rId3">
            <a:alphaModFix/>
          </a:blip>
          <a:stretch>
            <a:fillRect/>
          </a:stretch>
        </p:blipFill>
        <p:spPr>
          <a:xfrm>
            <a:off x="2763525" y="76195"/>
            <a:ext cx="3616949" cy="1521850"/>
          </a:xfrm>
          <a:prstGeom prst="rect">
            <a:avLst/>
          </a:prstGeom>
          <a:noFill/>
          <a:ln>
            <a:noFill/>
          </a:ln>
        </p:spPr>
      </p:pic>
      <p:cxnSp>
        <p:nvCxnSpPr>
          <p:cNvPr id="507" name="Google Shape;507;p48"/>
          <p:cNvCxnSpPr/>
          <p:nvPr/>
        </p:nvCxnSpPr>
        <p:spPr>
          <a:xfrm>
            <a:off x="3864000" y="3731813"/>
            <a:ext cx="1416000" cy="0"/>
          </a:xfrm>
          <a:prstGeom prst="straightConnector1">
            <a:avLst/>
          </a:prstGeom>
          <a:noFill/>
          <a:ln w="28575" cap="flat" cmpd="sng">
            <a:solidFill>
              <a:schemeClr val="dk1"/>
            </a:solidFill>
            <a:prstDash val="solid"/>
            <a:round/>
            <a:headEnd type="none"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smtClean="0"/>
              <a:t>Capital Letter</a:t>
            </a:r>
            <a:endParaRPr/>
          </a:p>
        </p:txBody>
      </p:sp>
      <p:sp>
        <p:nvSpPr>
          <p:cNvPr id="530" name="Google Shape;530;p51"/>
          <p:cNvSpPr txBox="1">
            <a:spLocks noGrp="1"/>
          </p:cNvSpPr>
          <p:nvPr>
            <p:ph type="subTitle" idx="1"/>
          </p:nvPr>
        </p:nvSpPr>
        <p:spPr>
          <a:xfrm>
            <a:off x="500034" y="1142990"/>
            <a:ext cx="4572031" cy="3857652"/>
          </a:xfrm>
          <a:prstGeom prst="rect">
            <a:avLst/>
          </a:prstGeom>
        </p:spPr>
        <p:txBody>
          <a:bodyPr spcFirstLastPara="1" wrap="square" lIns="91425" tIns="91425" rIns="91425" bIns="91425" anchor="t" anchorCtr="0">
            <a:noAutofit/>
          </a:bodyPr>
          <a:lstStyle/>
          <a:p>
            <a:pPr marL="342900" lvl="0" indent="-342900" algn="l">
              <a:buFont typeface="Wingdings" pitchFamily="2" charset="2"/>
              <a:buChar char="q"/>
            </a:pPr>
            <a:r>
              <a:rPr lang="en-US" dirty="0" smtClean="0"/>
              <a:t> A capital letter is used at the beginning of a sentence</a:t>
            </a:r>
            <a:r>
              <a:rPr lang="en-US" dirty="0" smtClean="0"/>
              <a:t>.</a:t>
            </a:r>
          </a:p>
          <a:p>
            <a:pPr marL="0" lvl="0" indent="0" algn="l"/>
            <a:r>
              <a:rPr lang="en-US" b="1" dirty="0" err="1" smtClean="0"/>
              <a:t>Eg</a:t>
            </a:r>
            <a:r>
              <a:rPr lang="en-US" b="1" dirty="0" smtClean="0"/>
              <a:t>: The incident resulted in 100 death.</a:t>
            </a:r>
          </a:p>
          <a:p>
            <a:pPr marL="342900" lvl="0" indent="-342900" algn="l"/>
            <a:endParaRPr lang="fr-FR" b="1" dirty="0" smtClean="0"/>
          </a:p>
          <a:p>
            <a:pPr marL="342900" lvl="0" indent="-342900" algn="l">
              <a:buFont typeface="Wingdings" pitchFamily="2" charset="2"/>
              <a:buChar char="q"/>
            </a:pPr>
            <a:r>
              <a:rPr lang="fr-FR" b="1" dirty="0" smtClean="0"/>
              <a:t> </a:t>
            </a:r>
            <a:r>
              <a:rPr lang="en-US" dirty="0" smtClean="0"/>
              <a:t>A capital letter is used with proper nouns</a:t>
            </a:r>
            <a:r>
              <a:rPr lang="en-US" dirty="0" smtClean="0"/>
              <a:t>.</a:t>
            </a:r>
          </a:p>
          <a:p>
            <a:pPr marL="342900" lvl="0" indent="-342900" algn="l"/>
            <a:endParaRPr lang="en-US" b="1" dirty="0" smtClean="0"/>
          </a:p>
          <a:p>
            <a:pPr marL="342900" lvl="0" indent="-342900" algn="l"/>
            <a:r>
              <a:rPr lang="en-US" b="1" dirty="0" err="1" smtClean="0"/>
              <a:t>Eg</a:t>
            </a:r>
            <a:r>
              <a:rPr lang="en-US" b="1" dirty="0" smtClean="0"/>
              <a:t>: Trump claimed war on Iran.</a:t>
            </a:r>
          </a:p>
          <a:p>
            <a:pPr marL="342900" lvl="0" indent="-342900" algn="l"/>
            <a:endParaRPr lang="en-US" b="1" dirty="0" smtClean="0"/>
          </a:p>
          <a:p>
            <a:pPr marL="342900" lvl="0" indent="-342900" algn="l">
              <a:buFont typeface="Wingdings" pitchFamily="2" charset="2"/>
              <a:buChar char="q"/>
            </a:pPr>
            <a:r>
              <a:rPr lang="en-US" b="1" dirty="0" smtClean="0"/>
              <a:t> </a:t>
            </a:r>
            <a:r>
              <a:rPr lang="en-US" dirty="0" smtClean="0"/>
              <a:t>A capital letter is used with adjectives that </a:t>
            </a:r>
            <a:r>
              <a:rPr lang="en-US" dirty="0" smtClean="0"/>
              <a:t>are derived from </a:t>
            </a:r>
            <a:r>
              <a:rPr lang="fr-FR" dirty="0" err="1" smtClean="0"/>
              <a:t>proper</a:t>
            </a:r>
            <a:r>
              <a:rPr lang="fr-FR" dirty="0" smtClean="0"/>
              <a:t> </a:t>
            </a:r>
            <a:r>
              <a:rPr lang="fr-FR" dirty="0" err="1" smtClean="0"/>
              <a:t>nouns</a:t>
            </a:r>
            <a:r>
              <a:rPr lang="fr-FR" dirty="0" smtClean="0"/>
              <a:t>.</a:t>
            </a:r>
          </a:p>
          <a:p>
            <a:pPr marL="342900" lvl="0" indent="-342900" algn="l"/>
            <a:endParaRPr lang="fr-FR" dirty="0" smtClean="0"/>
          </a:p>
          <a:p>
            <a:pPr marL="342900" lvl="0" indent="-342900" algn="l"/>
            <a:r>
              <a:rPr lang="fr-FR" b="1" dirty="0" err="1" smtClean="0"/>
              <a:t>Eg</a:t>
            </a:r>
            <a:r>
              <a:rPr lang="fr-FR" b="1" dirty="0" smtClean="0"/>
              <a:t>: The </a:t>
            </a:r>
            <a:r>
              <a:rPr lang="fr-FR" b="1" dirty="0" err="1" smtClean="0"/>
              <a:t>Algerian</a:t>
            </a:r>
            <a:r>
              <a:rPr lang="fr-FR" b="1" dirty="0" smtClean="0"/>
              <a:t>  team won the </a:t>
            </a:r>
            <a:r>
              <a:rPr lang="fr-FR" b="1" dirty="0" err="1" smtClean="0"/>
              <a:t>game</a:t>
            </a:r>
            <a:r>
              <a:rPr lang="fr-FR" b="1" dirty="0" smtClean="0"/>
              <a:t>.</a:t>
            </a:r>
          </a:p>
          <a:p>
            <a:pPr marL="342900" lvl="0" indent="-342900" algn="l"/>
            <a:endParaRPr lang="fr-FR" b="1" dirty="0" smtClean="0"/>
          </a:p>
          <a:p>
            <a:pPr marL="342900" lvl="0" indent="-342900" algn="l">
              <a:buFont typeface="Wingdings" pitchFamily="2" charset="2"/>
              <a:buChar char="q"/>
            </a:pPr>
            <a:r>
              <a:rPr lang="en-US" dirty="0" smtClean="0"/>
              <a:t> </a:t>
            </a:r>
            <a:r>
              <a:rPr lang="en-US" dirty="0" smtClean="0"/>
              <a:t>The pronoun "I" is always written in capital</a:t>
            </a:r>
            <a:r>
              <a:rPr lang="en-US" dirty="0" smtClean="0"/>
              <a:t>.</a:t>
            </a:r>
          </a:p>
          <a:p>
            <a:pPr marL="342900" lvl="0" indent="-342900" algn="l"/>
            <a:endParaRPr lang="en-US" b="1" dirty="0" smtClean="0"/>
          </a:p>
          <a:p>
            <a:pPr marL="342900" lvl="0" indent="-342900" algn="l"/>
            <a:r>
              <a:rPr lang="en-US" b="1" dirty="0" err="1" smtClean="0"/>
              <a:t>Eg</a:t>
            </a:r>
            <a:r>
              <a:rPr lang="en-US" b="1" dirty="0" smtClean="0"/>
              <a:t>:  </a:t>
            </a:r>
            <a:r>
              <a:rPr lang="en-US" dirty="0" smtClean="0"/>
              <a:t>My parents say </a:t>
            </a:r>
            <a:r>
              <a:rPr lang="en-US" b="1" dirty="0" smtClean="0"/>
              <a:t>I spend too much time surfing the Internet.</a:t>
            </a:r>
            <a:endParaRPr b="1"/>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51"/>
          <p:cNvSpPr txBox="1">
            <a:spLocks noGrp="1"/>
          </p:cNvSpPr>
          <p:nvPr>
            <p:ph type="title"/>
          </p:nvPr>
        </p:nvSpPr>
        <p:spPr>
          <a:xfrm>
            <a:off x="857224" y="500048"/>
            <a:ext cx="3981900" cy="1445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dirty="0" smtClean="0"/>
              <a:t>Capital Letter</a:t>
            </a:r>
            <a:endParaRPr/>
          </a:p>
        </p:txBody>
      </p:sp>
      <p:sp>
        <p:nvSpPr>
          <p:cNvPr id="530" name="Google Shape;530;p51"/>
          <p:cNvSpPr txBox="1">
            <a:spLocks noGrp="1"/>
          </p:cNvSpPr>
          <p:nvPr>
            <p:ph type="subTitle" idx="1"/>
          </p:nvPr>
        </p:nvSpPr>
        <p:spPr>
          <a:xfrm>
            <a:off x="500034" y="1142990"/>
            <a:ext cx="4572031" cy="3857652"/>
          </a:xfrm>
          <a:prstGeom prst="rect">
            <a:avLst/>
          </a:prstGeom>
        </p:spPr>
        <p:txBody>
          <a:bodyPr spcFirstLastPara="1" wrap="square" lIns="91425" tIns="91425" rIns="91425" bIns="91425" anchor="t" anchorCtr="0">
            <a:noAutofit/>
          </a:bodyPr>
          <a:lstStyle/>
          <a:p>
            <a:pPr marL="342900" lvl="0" indent="-342900" algn="l">
              <a:buFont typeface="Wingdings" pitchFamily="2" charset="2"/>
              <a:buChar char="q"/>
            </a:pPr>
            <a:r>
              <a:rPr lang="en-US" dirty="0" smtClean="0"/>
              <a:t> In titles, the first letter of each main word is </a:t>
            </a:r>
            <a:r>
              <a:rPr lang="en-US" dirty="0" smtClean="0"/>
              <a:t>capitalized</a:t>
            </a:r>
          </a:p>
          <a:p>
            <a:pPr marL="342900" lvl="0" indent="-342900" algn="l">
              <a:buFont typeface="Wingdings" pitchFamily="2" charset="2"/>
              <a:buChar char="q"/>
            </a:pPr>
            <a:endParaRPr lang="en-US" dirty="0" smtClean="0"/>
          </a:p>
          <a:p>
            <a:pPr marL="342900" lvl="0" indent="-342900" algn="l">
              <a:buFont typeface="Wingdings" pitchFamily="2" charset="2"/>
              <a:buChar char="q"/>
            </a:pPr>
            <a:endParaRPr lang="en-US" dirty="0" smtClean="0"/>
          </a:p>
          <a:p>
            <a:pPr marL="342900" lvl="0" indent="-342900" algn="l"/>
            <a:r>
              <a:rPr lang="fr-FR" b="1" dirty="0" err="1" smtClean="0"/>
              <a:t>Eg</a:t>
            </a:r>
            <a:r>
              <a:rPr lang="fr-FR" b="1" dirty="0" smtClean="0"/>
              <a:t>: </a:t>
            </a:r>
            <a:r>
              <a:rPr lang="fr-FR" b="1" dirty="0" err="1" smtClean="0"/>
              <a:t>Queen</a:t>
            </a:r>
            <a:r>
              <a:rPr lang="fr-FR" b="1" dirty="0" smtClean="0"/>
              <a:t> of </a:t>
            </a:r>
            <a:r>
              <a:rPr lang="fr-FR" b="1" dirty="0" err="1" smtClean="0"/>
              <a:t>England</a:t>
            </a:r>
            <a:endParaRPr lang="fr-FR" b="1" dirty="0" smtClean="0"/>
          </a:p>
          <a:p>
            <a:pPr marL="342900" lvl="0" indent="-342900" algn="l"/>
            <a:endParaRPr lang="fr-FR" b="1" dirty="0" smtClean="0"/>
          </a:p>
          <a:p>
            <a:pPr marL="342900" lvl="0" indent="-342900" algn="l"/>
            <a:endParaRPr lang="fr-FR" b="1" dirty="0" smtClean="0"/>
          </a:p>
          <a:p>
            <a:pPr algn="l"/>
            <a:r>
              <a:rPr lang="en-US" b="1" dirty="0" smtClean="0"/>
              <a:t>He has a degree in Nuclear Physics from </a:t>
            </a:r>
            <a:r>
              <a:rPr lang="en-US" b="1" dirty="0" smtClean="0"/>
              <a:t>Cambridge </a:t>
            </a:r>
            <a:r>
              <a:rPr lang="fr-FR" b="1" dirty="0" err="1" smtClean="0"/>
              <a:t>University</a:t>
            </a:r>
            <a:r>
              <a:rPr lang="fr-FR" b="1" dirty="0" smtClean="0"/>
              <a:t>.</a:t>
            </a:r>
            <a:endParaRPr lang="en-US" b="1" dirty="0" smtClean="0"/>
          </a:p>
        </p:txBody>
      </p:sp>
      <p:pic>
        <p:nvPicPr>
          <p:cNvPr id="532" name="Google Shape;532;p51"/>
          <p:cNvPicPr preferRelativeResize="0"/>
          <p:nvPr/>
        </p:nvPicPr>
        <p:blipFill>
          <a:blip r:embed="rId3">
            <a:alphaModFix/>
          </a:blip>
          <a:stretch>
            <a:fillRect/>
          </a:stretch>
        </p:blipFill>
        <p:spPr>
          <a:xfrm>
            <a:off x="6325250" y="3413424"/>
            <a:ext cx="2818750" cy="1186000"/>
          </a:xfrm>
          <a:prstGeom prst="rect">
            <a:avLst/>
          </a:prstGeom>
          <a:noFill/>
          <a:ln>
            <a:noFill/>
          </a:ln>
        </p:spPr>
      </p:pic>
      <p:pic>
        <p:nvPicPr>
          <p:cNvPr id="1026" name="Picture 2" descr="C:\Users\skuy\Desktop\images.png"/>
          <p:cNvPicPr>
            <a:picLocks noGrp="1" noChangeAspect="1" noChangeArrowheads="1"/>
          </p:cNvPicPr>
          <p:nvPr>
            <p:ph type="pic" idx="2"/>
          </p:nvPr>
        </p:nvPicPr>
        <p:blipFill>
          <a:blip r:embed="rId4"/>
          <a:srcRect t="28" b="28"/>
          <a:stretch>
            <a:fillRect/>
          </a:stretch>
        </p:blipFill>
        <p:spPr bwMode="auto">
          <a:xfrm>
            <a:off x="5305425" y="1158875"/>
            <a:ext cx="2827338" cy="2825750"/>
          </a:xfrm>
          <a:prstGeom prst="rect">
            <a:avLst/>
          </a:prstGeom>
          <a:noFill/>
        </p:spPr>
      </p:pic>
    </p:spTree>
  </p:cSld>
  <p:clrMapOvr>
    <a:masterClrMapping/>
  </p:clrMapOvr>
</p:sld>
</file>

<file path=ppt/theme/theme1.xml><?xml version="1.0" encoding="utf-8"?>
<a:theme xmlns:a="http://schemas.openxmlformats.org/drawingml/2006/main" name="Time to Say Goodbye by Slidesgo">
  <a:themeElements>
    <a:clrScheme name="Simple Light">
      <a:dk1>
        <a:srgbClr val="4A5A7E"/>
      </a:dk1>
      <a:lt1>
        <a:srgbClr val="2A2A2A"/>
      </a:lt1>
      <a:dk2>
        <a:srgbClr val="E6EDFC"/>
      </a:dk2>
      <a:lt2>
        <a:srgbClr val="FFFFFF"/>
      </a:lt2>
      <a:accent1>
        <a:srgbClr val="FFF5BE"/>
      </a:accent1>
      <a:accent2>
        <a:srgbClr val="FFCCAB"/>
      </a:accent2>
      <a:accent3>
        <a:srgbClr val="CAEEFC"/>
      </a:accent3>
      <a:accent4>
        <a:srgbClr val="FFFFFF"/>
      </a:accent4>
      <a:accent5>
        <a:srgbClr val="FFFFFF"/>
      </a:accent5>
      <a:accent6>
        <a:srgbClr val="FFFFFF"/>
      </a:accent6>
      <a:hlink>
        <a:srgbClr val="2A2A2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TotalTime>
  <Words>4154</Words>
  <PresentationFormat>Affichage à l'écran (16:9)</PresentationFormat>
  <Paragraphs>414</Paragraphs>
  <Slides>49</Slides>
  <Notes>49</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49</vt:i4>
      </vt:variant>
    </vt:vector>
  </HeadingPairs>
  <TitlesOfParts>
    <vt:vector size="60" baseType="lpstr">
      <vt:lpstr>Arial</vt:lpstr>
      <vt:lpstr>Poppins</vt:lpstr>
      <vt:lpstr>Loved by the King</vt:lpstr>
      <vt:lpstr>Mulish</vt:lpstr>
      <vt:lpstr>Times New Roman</vt:lpstr>
      <vt:lpstr>Oooh Baby</vt:lpstr>
      <vt:lpstr>Mulish Light</vt:lpstr>
      <vt:lpstr>Wingdings</vt:lpstr>
      <vt:lpstr>Anton</vt:lpstr>
      <vt:lpstr>Nunito Light</vt:lpstr>
      <vt:lpstr>Time to Say Goodbye by Slidesgo</vt:lpstr>
      <vt:lpstr>Punctuation</vt:lpstr>
      <vt:lpstr>1</vt:lpstr>
      <vt:lpstr>Is it Important? How!</vt:lpstr>
      <vt:lpstr>What is it?</vt:lpstr>
      <vt:lpstr>Conceptualization</vt:lpstr>
      <vt:lpstr>WHY IS IT IMPORTANT?</vt:lpstr>
      <vt:lpstr>TYPES</vt:lpstr>
      <vt:lpstr>Capital Letter</vt:lpstr>
      <vt:lpstr>Capital Letter</vt:lpstr>
      <vt:lpstr>Diapositive 10</vt:lpstr>
      <vt:lpstr>Diapositive 11</vt:lpstr>
      <vt:lpstr>Period /  Full Stop</vt:lpstr>
      <vt:lpstr>Diapositive 13</vt:lpstr>
      <vt:lpstr>  The Question Mark</vt:lpstr>
      <vt:lpstr>  Exclamation Mark</vt:lpstr>
      <vt:lpstr>Comma</vt:lpstr>
      <vt:lpstr>Diapositive 17</vt:lpstr>
      <vt:lpstr>Diapositive 18</vt:lpstr>
      <vt:lpstr>Diapositive 19</vt:lpstr>
      <vt:lpstr>Diapositive 20</vt:lpstr>
      <vt:lpstr>Diapositive 21</vt:lpstr>
      <vt:lpstr>Diapositive 22</vt:lpstr>
      <vt:lpstr>Diapositive 23</vt:lpstr>
      <vt:lpstr>Diapositive 24</vt:lpstr>
      <vt:lpstr>Diapositive 25</vt:lpstr>
      <vt:lpstr>SEMI COLON</vt:lpstr>
      <vt:lpstr>SEMI COLON</vt:lpstr>
      <vt:lpstr>COLON</vt:lpstr>
      <vt:lpstr>COLON</vt:lpstr>
      <vt:lpstr>Diapositive 30</vt:lpstr>
      <vt:lpstr>Diapositive 31</vt:lpstr>
      <vt:lpstr>HYPHENS</vt:lpstr>
      <vt:lpstr>Diapositive 33</vt:lpstr>
      <vt:lpstr>Diapositive 34</vt:lpstr>
      <vt:lpstr>Diapositive 35</vt:lpstr>
      <vt:lpstr>Diapositive 36</vt:lpstr>
      <vt:lpstr>Diapositive 37</vt:lpstr>
      <vt:lpstr>Diapositive 38</vt:lpstr>
      <vt:lpstr>Quotation</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Punctuation</dc:title>
  <dc:creator>skuy</dc:creator>
  <cp:lastModifiedBy>skuy</cp:lastModifiedBy>
  <cp:revision>69</cp:revision>
  <dcterms:modified xsi:type="dcterms:W3CDTF">2026-01-10T09:41:13Z</dcterms:modified>
</cp:coreProperties>
</file>