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1" r:id="rId6"/>
    <p:sldId id="262" r:id="rId7"/>
    <p:sldId id="263" r:id="rId8"/>
    <p:sldId id="264" r:id="rId9"/>
    <p:sldId id="258"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3" d="100"/>
          <a:sy n="53" d="100"/>
        </p:scale>
        <p:origin x="-1644"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D8B9488-E87F-4F79-8954-D247B8108B81}" type="datetimeFigureOut">
              <a:rPr lang="fr-FR" smtClean="0"/>
              <a:pPr/>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11F503-F6FC-48B9-8D2E-7AF2895C498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D8B9488-E87F-4F79-8954-D247B8108B81}" type="datetimeFigureOut">
              <a:rPr lang="fr-FR" smtClean="0"/>
              <a:pPr/>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11F503-F6FC-48B9-8D2E-7AF2895C498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D8B9488-E87F-4F79-8954-D247B8108B81}" type="datetimeFigureOut">
              <a:rPr lang="fr-FR" smtClean="0"/>
              <a:pPr/>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11F503-F6FC-48B9-8D2E-7AF2895C498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D8B9488-E87F-4F79-8954-D247B8108B81}" type="datetimeFigureOut">
              <a:rPr lang="fr-FR" smtClean="0"/>
              <a:pPr/>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11F503-F6FC-48B9-8D2E-7AF2895C498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D8B9488-E87F-4F79-8954-D247B8108B81}" type="datetimeFigureOut">
              <a:rPr lang="fr-FR" smtClean="0"/>
              <a:pPr/>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11F503-F6FC-48B9-8D2E-7AF2895C498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D8B9488-E87F-4F79-8954-D247B8108B81}" type="datetimeFigureOut">
              <a:rPr lang="fr-FR" smtClean="0"/>
              <a:pPr/>
              <a:t>22/10/2024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11F503-F6FC-48B9-8D2E-7AF2895C498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D8B9488-E87F-4F79-8954-D247B8108B81}" type="datetimeFigureOut">
              <a:rPr lang="fr-FR" smtClean="0"/>
              <a:pPr/>
              <a:t>22/10/2024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411F503-F6FC-48B9-8D2E-7AF2895C498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D8B9488-E87F-4F79-8954-D247B8108B81}" type="datetimeFigureOut">
              <a:rPr lang="fr-FR" smtClean="0"/>
              <a:pPr/>
              <a:t>22/10/2024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411F503-F6FC-48B9-8D2E-7AF2895C498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D8B9488-E87F-4F79-8954-D247B8108B81}" type="datetimeFigureOut">
              <a:rPr lang="fr-FR" smtClean="0"/>
              <a:pPr/>
              <a:t>22/10/2024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411F503-F6FC-48B9-8D2E-7AF2895C498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D8B9488-E87F-4F79-8954-D247B8108B81}" type="datetimeFigureOut">
              <a:rPr lang="fr-FR" smtClean="0"/>
              <a:pPr/>
              <a:t>22/10/2024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11F503-F6FC-48B9-8D2E-7AF2895C498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D8B9488-E87F-4F79-8954-D247B8108B81}" type="datetimeFigureOut">
              <a:rPr lang="fr-FR" smtClean="0"/>
              <a:pPr/>
              <a:t>22/10/2024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11F503-F6FC-48B9-8D2E-7AF2895C498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B9488-E87F-4F79-8954-D247B8108B81}" type="datetimeFigureOut">
              <a:rPr lang="fr-FR" smtClean="0"/>
              <a:pPr/>
              <a:t>22/10/2024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11F503-F6FC-48B9-8D2E-7AF2895C498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www.collinsdictionary.com/dictionary/english/executive" TargetMode="External"/><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dictionary.cambridge.org/dictionary/english/main" TargetMode="External"/><Relationship Id="rId7" Type="http://schemas.openxmlformats.org/officeDocument/2006/relationships/hyperlink" Target="https://dictionary.cambridge.org/dictionary/english/place" TargetMode="External"/><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hyperlink" Target="https://dictionary.cambridge.org/dictionary/english/particular" TargetMode="External"/><Relationship Id="rId5" Type="http://schemas.openxmlformats.org/officeDocument/2006/relationships/hyperlink" Target="https://dictionary.cambridge.org/dictionary/english/organization" TargetMode="External"/><Relationship Id="rId4" Type="http://schemas.openxmlformats.org/officeDocument/2006/relationships/hyperlink" Target="https://dictionary.cambridge.org/dictionary/english/office"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hyperlink" Target="https://dictionary.cambridge.org/dictionary/english/side" TargetMode="External"/><Relationship Id="rId13" Type="http://schemas.openxmlformats.org/officeDocument/2006/relationships/hyperlink" Target="https://dictionary.cambridge.org/dictionary/english/effective" TargetMode="External"/><Relationship Id="rId3" Type="http://schemas.openxmlformats.org/officeDocument/2006/relationships/hyperlink" Target="https://dictionary.cambridge.org/dictionary/english/move" TargetMode="External"/><Relationship Id="rId7" Type="http://schemas.openxmlformats.org/officeDocument/2006/relationships/hyperlink" Target="https://dictionary.cambridge.org/dictionary/english/forwards" TargetMode="External"/><Relationship Id="rId12" Type="http://schemas.openxmlformats.org/officeDocument/2006/relationships/hyperlink" Target="https://dictionary.cambridge.org/dictionary/english/cause" TargetMode="External"/><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hyperlink" Target="https://dictionary.cambridge.org/dictionary/english/backwards" TargetMode="External"/><Relationship Id="rId11" Type="http://schemas.openxmlformats.org/officeDocument/2006/relationships/hyperlink" Target="https://dictionary.cambridge.org/dictionary/english/point" TargetMode="External"/><Relationship Id="rId5" Type="http://schemas.openxmlformats.org/officeDocument/2006/relationships/hyperlink" Target="https://dictionary.cambridge.org/dictionary/english/interruption" TargetMode="External"/><Relationship Id="rId10" Type="http://schemas.openxmlformats.org/officeDocument/2006/relationships/hyperlink" Target="https://dictionary.cambridge.org/dictionary/english/fixed" TargetMode="External"/><Relationship Id="rId4" Type="http://schemas.openxmlformats.org/officeDocument/2006/relationships/hyperlink" Target="https://dictionary.cambridge.org/dictionary/english/easily" TargetMode="External"/><Relationship Id="rId9" Type="http://schemas.openxmlformats.org/officeDocument/2006/relationships/hyperlink" Target="https://dictionary.cambridge.org/dictionary/english/especially"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ictionary.cambridge.org/dictionary/english/vote" TargetMode="External"/><Relationship Id="rId13" Type="http://schemas.openxmlformats.org/officeDocument/2006/relationships/hyperlink" Target="https://dictionary.cambridge.org/dictionary/english/side" TargetMode="External"/><Relationship Id="rId3" Type="http://schemas.openxmlformats.org/officeDocument/2006/relationships/hyperlink" Target="https://dictionary.cambridge.org/dictionary/english/number" TargetMode="External"/><Relationship Id="rId7" Type="http://schemas.openxmlformats.org/officeDocument/2006/relationships/hyperlink" Target="https://dictionary.cambridge.org/dictionary/english/allow" TargetMode="External"/><Relationship Id="rId12" Type="http://schemas.openxmlformats.org/officeDocument/2006/relationships/hyperlink" Target="https://dictionary.cambridge.org/dictionary/english/reach" TargetMode="External"/><Relationship Id="rId17" Type="http://schemas.openxmlformats.org/officeDocument/2006/relationships/hyperlink" Target="https://dictionary.cambridge.org/dictionary/english/accept" TargetMode="External"/><Relationship Id="rId2" Type="http://schemas.openxmlformats.org/officeDocument/2006/relationships/image" Target="../media/image3.jpeg"/><Relationship Id="rId16" Type="http://schemas.openxmlformats.org/officeDocument/2006/relationships/hyperlink" Target="https://dictionary.cambridge.org/dictionary/english/demand" TargetMode="External"/><Relationship Id="rId1" Type="http://schemas.openxmlformats.org/officeDocument/2006/relationships/slideLayout" Target="../slideLayouts/slideLayout6.xml"/><Relationship Id="rId6" Type="http://schemas.openxmlformats.org/officeDocument/2006/relationships/hyperlink" Target="https://dictionary.cambridge.org/dictionary/english/group" TargetMode="External"/><Relationship Id="rId11" Type="http://schemas.openxmlformats.org/officeDocument/2006/relationships/hyperlink" Target="https://dictionary.cambridge.org/dictionary/english/argument" TargetMode="External"/><Relationship Id="rId5" Type="http://schemas.openxmlformats.org/officeDocument/2006/relationships/hyperlink" Target="https://dictionary.cambridge.org/dictionary/english/animal" TargetMode="External"/><Relationship Id="rId15" Type="http://schemas.openxmlformats.org/officeDocument/2006/relationships/hyperlink" Target="https://dictionary.cambridge.org/dictionary/english/its" TargetMode="External"/><Relationship Id="rId10" Type="http://schemas.openxmlformats.org/officeDocument/2006/relationships/hyperlink" Target="https://dictionary.cambridge.org/dictionary/english/agreement" TargetMode="External"/><Relationship Id="rId4" Type="http://schemas.openxmlformats.org/officeDocument/2006/relationships/hyperlink" Target="https://dictionary.cambridge.org/dictionary/english/people" TargetMode="External"/><Relationship Id="rId9" Type="http://schemas.openxmlformats.org/officeDocument/2006/relationships/hyperlink" Target="https://dictionary.cambridge.org/dictionary/english/situation" TargetMode="External"/><Relationship Id="rId14" Type="http://schemas.openxmlformats.org/officeDocument/2006/relationships/hyperlink" Target="https://dictionary.cambridge.org/dictionary/english/chang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nytimes.com/2024/10/21/us/politics/trump-harris-undecided-voters.html"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s://www.loyalbooks.com/book/the-last-ditch-by-violet-hunt"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nytimes.com/by/reid-j-epstein"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www.nytimes.com/by/shane-goldmacher"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nytimes.com/interactive/2024/us/elections/polls-president.html"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www.nytimes.com/2024/10/09/us/politics/harris-billion-dollar-fundraising.html"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2050" name="Picture 2" descr="C:\Users\skuy\Desktop\siteUSA-Sean-Gladwell-Getty.png"/>
          <p:cNvPicPr>
            <a:picLocks noChangeAspect="1" noChangeArrowheads="1"/>
          </p:cNvPicPr>
          <p:nvPr/>
        </p:nvPicPr>
        <p:blipFill>
          <a:blip r:embed="rId2"/>
          <a:srcRect/>
          <a:stretch>
            <a:fillRect/>
          </a:stretch>
        </p:blipFill>
        <p:spPr bwMode="auto">
          <a:xfrm>
            <a:off x="-214346" y="0"/>
            <a:ext cx="9358346" cy="6858000"/>
          </a:xfrm>
          <a:prstGeom prst="rect">
            <a:avLst/>
          </a:prstGeom>
          <a:noFill/>
        </p:spPr>
      </p:pic>
      <p:sp>
        <p:nvSpPr>
          <p:cNvPr id="4" name="Rectangle 3"/>
          <p:cNvSpPr/>
          <p:nvPr/>
        </p:nvSpPr>
        <p:spPr>
          <a:xfrm>
            <a:off x="0" y="214290"/>
            <a:ext cx="9001156" cy="25003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51" name="Rectangle 3"/>
          <p:cNvSpPr>
            <a:spLocks noChangeArrowheads="1"/>
          </p:cNvSpPr>
          <p:nvPr/>
        </p:nvSpPr>
        <p:spPr bwMode="auto">
          <a:xfrm>
            <a:off x="-142908" y="857232"/>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3600" b="1" i="0" u="none" strike="noStrike" cap="none" normalizeH="0" baseline="0" dirty="0" smtClean="0">
                <a:ln>
                  <a:noFill/>
                </a:ln>
                <a:solidFill>
                  <a:srgbClr val="0D0D0D"/>
                </a:solidFill>
                <a:effectLst/>
                <a:latin typeface="Calibri" pitchFamily="34" charset="0"/>
                <a:ea typeface="Times New Roman" pitchFamily="18" charset="0"/>
                <a:cs typeface="Arial" pitchFamily="34" charset="0"/>
              </a:rPr>
              <a:t>Inside the Last-Ditch Hunt by Harris and Trump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3600" b="1" i="0" u="none" strike="noStrike" cap="none" normalizeH="0" baseline="0" dirty="0" smtClean="0">
                <a:ln>
                  <a:noFill/>
                </a:ln>
                <a:solidFill>
                  <a:srgbClr val="0D0D0D"/>
                </a:solidFill>
                <a:effectLst/>
                <a:latin typeface="Calibri" pitchFamily="34" charset="0"/>
                <a:ea typeface="Times New Roman" pitchFamily="18" charset="0"/>
                <a:cs typeface="Arial" pitchFamily="34" charset="0"/>
              </a:rPr>
              <a:t> for Undecided Voters</a:t>
            </a:r>
            <a:endParaRPr kumimoji="0" lang="en-C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69006"/>
          </a:xfrm>
        </p:spPr>
        <p:txBody>
          <a:bodyPr/>
          <a:lstStyle/>
          <a:p>
            <a:endParaRPr lang="fr-FR" dirty="0"/>
          </a:p>
        </p:txBody>
      </p:sp>
      <p:pic>
        <p:nvPicPr>
          <p:cNvPr id="15362" name="Picture 2" descr="C:\Users\skuy\Desktop\US-elections-2024.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4572000" y="0"/>
            <a:ext cx="457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5364" name="Rectangle 4"/>
          <p:cNvSpPr>
            <a:spLocks noChangeArrowheads="1"/>
          </p:cNvSpPr>
          <p:nvPr/>
        </p:nvSpPr>
        <p:spPr bwMode="auto">
          <a:xfrm>
            <a:off x="4857752" y="0"/>
            <a:ext cx="4000528" cy="106490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CA" sz="3200" b="1" dirty="0"/>
              <a:t>Battleground/ field:</a:t>
            </a:r>
            <a:r>
              <a:rPr lang="en-CA" sz="3200" dirty="0"/>
              <a:t> the piece of ground on which a battle is or was fought.</a:t>
            </a:r>
            <a:endParaRPr lang="fr-FR" sz="3200" dirty="0"/>
          </a:p>
          <a:p>
            <a:r>
              <a:rPr lang="en-CA" sz="3200" b="1" dirty="0"/>
              <a:t>Former president/ Ex president:</a:t>
            </a:r>
            <a:r>
              <a:rPr lang="en-CA" sz="3200" dirty="0"/>
              <a:t> a former chief </a:t>
            </a:r>
            <a:r>
              <a:rPr lang="en-CA" sz="3200" u="sng" dirty="0">
                <a:hlinkClick r:id="rId3" tooltip="Definition of executive"/>
              </a:rPr>
              <a:t>executive</a:t>
            </a:r>
            <a:r>
              <a:rPr lang="en-CA" sz="3200" dirty="0"/>
              <a:t> or head of state of a republic</a:t>
            </a:r>
            <a:endParaRPr lang="fr-FR" sz="3200" dirty="0"/>
          </a:p>
          <a:p>
            <a:r>
              <a:rPr lang="en-CA" sz="3200" b="1" dirty="0"/>
              <a:t>House by house</a:t>
            </a:r>
            <a:r>
              <a:rPr lang="en-CA" sz="3200" dirty="0"/>
              <a:t>: is going or done by going from one building to the next</a:t>
            </a:r>
            <a:endParaRPr lang="fr-FR" sz="32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3600"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3600" b="0" i="0" u="sng"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CA" sz="3600" dirty="0">
              <a:solidFill>
                <a:srgbClr val="0D0D0D"/>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3600" b="0" i="0" u="none" strike="noStrike" cap="none" normalizeH="0" baseline="0" dirty="0" smtClean="0">
              <a:ln>
                <a:noFill/>
              </a:ln>
              <a:solidFill>
                <a:srgbClr val="0D0D0D"/>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CA" sz="3600" dirty="0">
              <a:solidFill>
                <a:srgbClr val="0D0D0D"/>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3600" b="0" i="0" u="none" strike="noStrike" cap="none" normalizeH="0" baseline="0" dirty="0" smtClean="0">
              <a:ln>
                <a:noFill/>
              </a:ln>
              <a:solidFill>
                <a:srgbClr val="0D0D0D"/>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5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69006"/>
          </a:xfrm>
        </p:spPr>
        <p:txBody>
          <a:bodyPr/>
          <a:lstStyle/>
          <a:p>
            <a:endParaRPr lang="fr-FR" dirty="0"/>
          </a:p>
        </p:txBody>
      </p:sp>
      <p:pic>
        <p:nvPicPr>
          <p:cNvPr id="15362" name="Picture 2" descr="C:\Users\skuy\Desktop\US-elections-2024.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4572000" y="0"/>
            <a:ext cx="457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5364" name="Rectangle 4"/>
          <p:cNvSpPr>
            <a:spLocks noChangeArrowheads="1"/>
          </p:cNvSpPr>
          <p:nvPr/>
        </p:nvSpPr>
        <p:spPr bwMode="auto">
          <a:xfrm>
            <a:off x="4714876" y="571480"/>
            <a:ext cx="442912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CA" sz="3600" b="1" dirty="0"/>
              <a:t>Headquarter</a:t>
            </a:r>
            <a:r>
              <a:rPr lang="en-CA" sz="3600" dirty="0"/>
              <a:t> : to have the </a:t>
            </a:r>
            <a:r>
              <a:rPr lang="en-CA" sz="3600" u="sng" dirty="0">
                <a:hlinkClick r:id="rId3" tooltip="main"/>
              </a:rPr>
              <a:t>main</a:t>
            </a:r>
            <a:r>
              <a:rPr lang="fr-FR" sz="3600" dirty="0"/>
              <a:t> </a:t>
            </a:r>
            <a:r>
              <a:rPr lang="en-CA" sz="3600" u="sng" dirty="0">
                <a:hlinkClick r:id="rId4" tooltip="offices"/>
              </a:rPr>
              <a:t>offices</a:t>
            </a:r>
            <a:r>
              <a:rPr lang="en-CA" sz="3600" dirty="0"/>
              <a:t> of an </a:t>
            </a:r>
            <a:r>
              <a:rPr lang="en-CA" sz="3600" u="sng" dirty="0">
                <a:hlinkClick r:id="rId5" tooltip="organization"/>
              </a:rPr>
              <a:t>organization</a:t>
            </a:r>
            <a:r>
              <a:rPr lang="en-CA" sz="3600" dirty="0"/>
              <a:t> in a </a:t>
            </a:r>
            <a:r>
              <a:rPr lang="en-CA" sz="3600" u="sng" dirty="0">
                <a:hlinkClick r:id="rId6" tooltip="particular"/>
              </a:rPr>
              <a:t>particular</a:t>
            </a:r>
            <a:r>
              <a:rPr lang="fr-FR" sz="3600" dirty="0"/>
              <a:t> </a:t>
            </a:r>
            <a:r>
              <a:rPr lang="en-CA" sz="3600" u="sng" dirty="0">
                <a:hlinkClick r:id="rId7" tooltip="place"/>
              </a:rPr>
              <a:t>place</a:t>
            </a:r>
            <a:r>
              <a:rPr lang="en-CA" sz="3600" dirty="0"/>
              <a:t>:</a:t>
            </a:r>
            <a:endParaRPr lang="fr-FR" sz="3600" dirty="0"/>
          </a:p>
          <a:p>
            <a:r>
              <a:rPr lang="en-CA" sz="3600" b="1" dirty="0"/>
              <a:t>Curetting:</a:t>
            </a:r>
            <a:r>
              <a:rPr lang="en-CA" sz="3600" dirty="0"/>
              <a:t> 1. a surgical instrument for removing dead tissue, growths, etc, from the walls of certain body </a:t>
            </a:r>
            <a:r>
              <a:rPr lang="en-CA" sz="3600" dirty="0" smtClean="0"/>
              <a:t>cavities</a:t>
            </a:r>
            <a:endParaRPr kumimoji="0" lang="en-CA" sz="5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69006"/>
          </a:xfrm>
        </p:spPr>
        <p:txBody>
          <a:bodyPr/>
          <a:lstStyle/>
          <a:p>
            <a:endParaRPr lang="fr-FR" dirty="0"/>
          </a:p>
        </p:txBody>
      </p:sp>
      <p:pic>
        <p:nvPicPr>
          <p:cNvPr id="15362" name="Picture 2" descr="C:\Users\skuy\Desktop\US-elections-2024.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3643306" y="0"/>
            <a:ext cx="5500694"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5364" name="Rectangle 4"/>
          <p:cNvSpPr>
            <a:spLocks noChangeArrowheads="1"/>
          </p:cNvSpPr>
          <p:nvPr/>
        </p:nvSpPr>
        <p:spPr bwMode="auto">
          <a:xfrm>
            <a:off x="3714744" y="0"/>
            <a:ext cx="500066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CA" sz="3200" b="1" dirty="0"/>
              <a:t>Show</a:t>
            </a:r>
            <a:r>
              <a:rPr lang="en-CA" sz="3200" dirty="0"/>
              <a:t>: a spectacle or display, typically an impressive one.</a:t>
            </a:r>
            <a:endParaRPr lang="fr-FR" sz="3200" dirty="0"/>
          </a:p>
          <a:p>
            <a:r>
              <a:rPr lang="en-CA" sz="3200" dirty="0"/>
              <a:t>synonyms : display, array, arrangement, exhibition, presentation, exposition, </a:t>
            </a:r>
            <a:r>
              <a:rPr lang="en-CA" sz="3200" dirty="0" smtClean="0"/>
              <a:t>spectacle</a:t>
            </a:r>
            <a:endParaRPr lang="fr-FR" sz="3200" dirty="0"/>
          </a:p>
          <a:p>
            <a:r>
              <a:rPr lang="en-CA" sz="3200" b="1" dirty="0"/>
              <a:t>Podcast</a:t>
            </a:r>
            <a:r>
              <a:rPr lang="en-CA" sz="3200" dirty="0"/>
              <a:t>: a digital audio file made available on the internet for downloading to a computer or mobile device, typically available as a series, new instalments of which can be received by subscribers automatically</a:t>
            </a:r>
            <a:r>
              <a:rPr lang="en-CA" sz="3200" dirty="0" smtClean="0"/>
              <a:t>.</a:t>
            </a:r>
            <a:endParaRPr kumimoji="0" lang="en-CA"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69006"/>
          </a:xfrm>
        </p:spPr>
        <p:txBody>
          <a:bodyPr/>
          <a:lstStyle/>
          <a:p>
            <a:endParaRPr lang="fr-FR" dirty="0"/>
          </a:p>
        </p:txBody>
      </p:sp>
      <p:pic>
        <p:nvPicPr>
          <p:cNvPr id="15362" name="Picture 2" descr="C:\Users\skuy\Desktop\US-elections-2024.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3643306" y="0"/>
            <a:ext cx="5500694"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5364" name="Rectangle 4"/>
          <p:cNvSpPr>
            <a:spLocks noChangeArrowheads="1"/>
          </p:cNvSpPr>
          <p:nvPr/>
        </p:nvSpPr>
        <p:spPr bwMode="auto">
          <a:xfrm>
            <a:off x="3786182" y="428604"/>
            <a:ext cx="5072098"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CA" sz="3200" b="1" dirty="0" err="1"/>
              <a:t>Contactibility</a:t>
            </a:r>
            <a:r>
              <a:rPr lang="en-CA" sz="3200" dirty="0"/>
              <a:t>: able to be communicated with, especially by phone or email:</a:t>
            </a:r>
            <a:endParaRPr lang="fr-FR" sz="3200" dirty="0"/>
          </a:p>
          <a:p>
            <a:r>
              <a:rPr lang="en-CA" sz="3200" b="1" dirty="0"/>
              <a:t> Media: </a:t>
            </a:r>
            <a:r>
              <a:rPr lang="en-CA" sz="3200" dirty="0"/>
              <a:t>the internet, newspapers, magazines, television, etc., considered as a group</a:t>
            </a:r>
            <a:endParaRPr lang="fr-FR" sz="3200" dirty="0"/>
          </a:p>
          <a:p>
            <a:r>
              <a:rPr lang="en-CA" sz="3200" b="1" dirty="0"/>
              <a:t>Schedule: </a:t>
            </a:r>
            <a:r>
              <a:rPr lang="en-CA" sz="3200" dirty="0"/>
              <a:t>a list of planned activities or things to be done showing the times or dates when they are intended to happen or be </a:t>
            </a:r>
            <a:r>
              <a:rPr lang="en-CA" sz="3200" dirty="0" smtClean="0"/>
              <a:t>done</a:t>
            </a:r>
            <a:endParaRPr kumimoji="0" lang="en-CA"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69006"/>
          </a:xfrm>
        </p:spPr>
        <p:txBody>
          <a:bodyPr/>
          <a:lstStyle/>
          <a:p>
            <a:endParaRPr lang="fr-FR" dirty="0"/>
          </a:p>
        </p:txBody>
      </p:sp>
      <p:pic>
        <p:nvPicPr>
          <p:cNvPr id="15362" name="Picture 2" descr="C:\Users\skuy\Desktop\US-elections-2024.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3643306" y="0"/>
            <a:ext cx="5500694"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5364" name="Rectangle 4"/>
          <p:cNvSpPr>
            <a:spLocks noChangeArrowheads="1"/>
          </p:cNvSpPr>
          <p:nvPr/>
        </p:nvSpPr>
        <p:spPr bwMode="auto">
          <a:xfrm>
            <a:off x="3786182" y="1"/>
            <a:ext cx="5072098" cy="97565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CA" sz="3200" b="1" dirty="0"/>
              <a:t>Brand Name: </a:t>
            </a:r>
            <a:r>
              <a:rPr lang="en-CA" sz="3200" dirty="0"/>
              <a:t>the name given to a particular product by the company that makes it</a:t>
            </a:r>
            <a:endParaRPr lang="fr-FR" sz="3200" dirty="0"/>
          </a:p>
          <a:p>
            <a:r>
              <a:rPr lang="en-CA" sz="3200" b="1" dirty="0"/>
              <a:t>Swing</a:t>
            </a:r>
            <a:r>
              <a:rPr lang="en-CA" sz="3200" dirty="0"/>
              <a:t>: to </a:t>
            </a:r>
            <a:r>
              <a:rPr lang="en-CA" sz="3200" dirty="0">
                <a:hlinkClick r:id="rId3" tooltip="move"/>
              </a:rPr>
              <a:t>move</a:t>
            </a:r>
            <a:r>
              <a:rPr lang="fr-FR" sz="3200" dirty="0"/>
              <a:t> </a:t>
            </a:r>
            <a:r>
              <a:rPr lang="en-CA" sz="3200" dirty="0">
                <a:hlinkClick r:id="rId4" tooltip="easily"/>
              </a:rPr>
              <a:t>easily</a:t>
            </a:r>
            <a:r>
              <a:rPr lang="en-CA" sz="3200" dirty="0"/>
              <a:t> and without </a:t>
            </a:r>
            <a:r>
              <a:rPr lang="en-CA" sz="3200" dirty="0">
                <a:hlinkClick r:id="rId5" tooltip="interruption"/>
              </a:rPr>
              <a:t>interruption</a:t>
            </a:r>
            <a:r>
              <a:rPr lang="fr-FR" sz="3200" dirty="0"/>
              <a:t> </a:t>
            </a:r>
            <a:r>
              <a:rPr lang="en-CA" sz="3200" dirty="0">
                <a:hlinkClick r:id="rId6" tooltip="backwards"/>
              </a:rPr>
              <a:t>backwards</a:t>
            </a:r>
            <a:r>
              <a:rPr lang="en-CA" sz="3200" dirty="0"/>
              <a:t> and </a:t>
            </a:r>
            <a:r>
              <a:rPr lang="en-CA" sz="3200" dirty="0">
                <a:hlinkClick r:id="rId7" tooltip="forwards"/>
              </a:rPr>
              <a:t>forwards</a:t>
            </a:r>
            <a:r>
              <a:rPr lang="en-CA" sz="3200" dirty="0"/>
              <a:t> or from one </a:t>
            </a:r>
            <a:r>
              <a:rPr lang="en-CA" sz="3200" dirty="0">
                <a:hlinkClick r:id="rId8" tooltip="side"/>
              </a:rPr>
              <a:t>side</a:t>
            </a:r>
            <a:r>
              <a:rPr lang="en-CA" sz="3200" dirty="0"/>
              <a:t> to the other, </a:t>
            </a:r>
            <a:r>
              <a:rPr lang="en-CA" sz="3200" dirty="0">
                <a:hlinkClick r:id="rId9" tooltip="especially"/>
              </a:rPr>
              <a:t>especially</a:t>
            </a:r>
            <a:r>
              <a:rPr lang="en-CA" sz="3200" dirty="0"/>
              <a:t> from a </a:t>
            </a:r>
            <a:r>
              <a:rPr lang="en-CA" sz="3200" dirty="0">
                <a:hlinkClick r:id="rId10" tooltip="fixed"/>
              </a:rPr>
              <a:t>fixed</a:t>
            </a:r>
            <a:r>
              <a:rPr lang="fr-FR" sz="3200" dirty="0"/>
              <a:t> </a:t>
            </a:r>
            <a:r>
              <a:rPr lang="en-CA" sz="3200" dirty="0">
                <a:hlinkClick r:id="rId11" tooltip="point"/>
              </a:rPr>
              <a:t>point</a:t>
            </a:r>
            <a:r>
              <a:rPr lang="en-CA" sz="3200" dirty="0"/>
              <a:t>, or to </a:t>
            </a:r>
            <a:r>
              <a:rPr lang="en-CA" sz="3200" dirty="0">
                <a:hlinkClick r:id="rId12" tooltip="cause"/>
              </a:rPr>
              <a:t>cause</a:t>
            </a:r>
            <a:r>
              <a:rPr lang="en-CA" sz="3200" dirty="0"/>
              <a:t> something or someone to do this:</a:t>
            </a:r>
            <a:endParaRPr lang="fr-FR" sz="3200" dirty="0"/>
          </a:p>
          <a:p>
            <a:r>
              <a:rPr lang="en-CA" sz="3200" b="1" dirty="0"/>
              <a:t>Deployed</a:t>
            </a:r>
            <a:r>
              <a:rPr lang="en-CA" sz="3200" dirty="0"/>
              <a:t>: to use something or someone, </a:t>
            </a:r>
            <a:r>
              <a:rPr lang="en-CA" sz="3200" dirty="0">
                <a:hlinkClick r:id="rId9" tooltip="especially"/>
              </a:rPr>
              <a:t>especially</a:t>
            </a:r>
            <a:r>
              <a:rPr lang="en-CA" sz="3200" dirty="0"/>
              <a:t> in an </a:t>
            </a:r>
            <a:r>
              <a:rPr lang="en-CA" sz="3200" dirty="0">
                <a:hlinkClick r:id="rId13" tooltip="effective"/>
              </a:rPr>
              <a:t>effective</a:t>
            </a:r>
            <a:r>
              <a:rPr lang="en-CA" sz="3200" dirty="0"/>
              <a:t> way: </a:t>
            </a:r>
            <a:endParaRPr lang="fr-FR" sz="32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2800"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2800" b="0" i="0" u="sng"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CA" sz="2800" dirty="0">
              <a:solidFill>
                <a:srgbClr val="0D0D0D"/>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2800" b="0" i="0" u="none" strike="noStrike" cap="none" normalizeH="0" baseline="0" dirty="0" smtClean="0">
              <a:ln>
                <a:noFill/>
              </a:ln>
              <a:solidFill>
                <a:srgbClr val="0D0D0D"/>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CA" sz="2800" dirty="0">
              <a:solidFill>
                <a:srgbClr val="0D0D0D"/>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2800" b="0" i="0" u="none" strike="noStrike" cap="none" normalizeH="0" baseline="0" dirty="0" smtClean="0">
              <a:ln>
                <a:noFill/>
              </a:ln>
              <a:solidFill>
                <a:srgbClr val="0D0D0D"/>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69006"/>
          </a:xfrm>
        </p:spPr>
        <p:txBody>
          <a:bodyPr/>
          <a:lstStyle/>
          <a:p>
            <a:endParaRPr lang="fr-FR" dirty="0"/>
          </a:p>
        </p:txBody>
      </p:sp>
      <p:pic>
        <p:nvPicPr>
          <p:cNvPr id="15362" name="Picture 2" descr="C:\Users\skuy\Desktop\US-elections-2024.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3643306" y="0"/>
            <a:ext cx="5500694"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5364" name="Rectangle 4"/>
          <p:cNvSpPr>
            <a:spLocks noChangeArrowheads="1"/>
          </p:cNvSpPr>
          <p:nvPr/>
        </p:nvSpPr>
        <p:spPr bwMode="auto">
          <a:xfrm>
            <a:off x="3714744" y="500042"/>
            <a:ext cx="507209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CA" sz="3200" b="1" dirty="0">
                <a:solidFill>
                  <a:schemeClr val="tx1">
                    <a:lumMod val="95000"/>
                    <a:lumOff val="5000"/>
                  </a:schemeClr>
                </a:solidFill>
              </a:rPr>
              <a:t>Team: </a:t>
            </a:r>
            <a:r>
              <a:rPr lang="en-CA" sz="3200" dirty="0">
                <a:solidFill>
                  <a:schemeClr val="tx1">
                    <a:lumMod val="95000"/>
                    <a:lumOff val="5000"/>
                  </a:schemeClr>
                </a:solidFill>
              </a:rPr>
              <a:t>a </a:t>
            </a:r>
            <a:r>
              <a:rPr lang="en-CA" sz="3200" dirty="0">
                <a:solidFill>
                  <a:schemeClr val="tx1">
                    <a:lumMod val="95000"/>
                    <a:lumOff val="5000"/>
                  </a:schemeClr>
                </a:solidFill>
                <a:hlinkClick r:id="rId3" tooltip="number"/>
              </a:rPr>
              <a:t>number</a:t>
            </a:r>
            <a:r>
              <a:rPr lang="en-CA" sz="3200" dirty="0">
                <a:solidFill>
                  <a:schemeClr val="tx1">
                    <a:lumMod val="95000"/>
                    <a:lumOff val="5000"/>
                  </a:schemeClr>
                </a:solidFill>
              </a:rPr>
              <a:t> of </a:t>
            </a:r>
            <a:r>
              <a:rPr lang="en-CA" sz="3200" dirty="0">
                <a:solidFill>
                  <a:schemeClr val="tx1">
                    <a:lumMod val="95000"/>
                    <a:lumOff val="5000"/>
                  </a:schemeClr>
                </a:solidFill>
                <a:hlinkClick r:id="rId4" tooltip="people"/>
              </a:rPr>
              <a:t>people</a:t>
            </a:r>
            <a:r>
              <a:rPr lang="en-CA" sz="3200" dirty="0">
                <a:solidFill>
                  <a:schemeClr val="tx1">
                    <a:lumMod val="95000"/>
                    <a:lumOff val="5000"/>
                  </a:schemeClr>
                </a:solidFill>
              </a:rPr>
              <a:t> or </a:t>
            </a:r>
            <a:r>
              <a:rPr lang="en-CA" sz="3200" dirty="0">
                <a:solidFill>
                  <a:schemeClr val="tx1">
                    <a:lumMod val="95000"/>
                    <a:lumOff val="5000"/>
                  </a:schemeClr>
                </a:solidFill>
                <a:hlinkClick r:id="rId5" tooltip="animals"/>
              </a:rPr>
              <a:t>animals</a:t>
            </a:r>
            <a:r>
              <a:rPr lang="en-CA" sz="3200" dirty="0">
                <a:solidFill>
                  <a:schemeClr val="tx1">
                    <a:lumMod val="95000"/>
                    <a:lumOff val="5000"/>
                  </a:schemeClr>
                </a:solidFill>
              </a:rPr>
              <a:t> who do something together as a </a:t>
            </a:r>
            <a:r>
              <a:rPr lang="en-CA" sz="3200" dirty="0">
                <a:solidFill>
                  <a:schemeClr val="tx1">
                    <a:lumMod val="95000"/>
                    <a:lumOff val="5000"/>
                  </a:schemeClr>
                </a:solidFill>
                <a:hlinkClick r:id="rId6" tooltip="group"/>
              </a:rPr>
              <a:t>group</a:t>
            </a:r>
            <a:r>
              <a:rPr lang="en-CA" sz="3200" dirty="0">
                <a:solidFill>
                  <a:schemeClr val="tx1">
                    <a:lumMod val="95000"/>
                    <a:lumOff val="5000"/>
                  </a:schemeClr>
                </a:solidFill>
              </a:rPr>
              <a:t>:</a:t>
            </a:r>
            <a:endParaRPr lang="fr-FR" sz="3200" dirty="0">
              <a:solidFill>
                <a:schemeClr val="tx1">
                  <a:lumMod val="95000"/>
                  <a:lumOff val="5000"/>
                </a:schemeClr>
              </a:solidFill>
            </a:endParaRPr>
          </a:p>
          <a:p>
            <a:r>
              <a:rPr lang="en-CA" sz="3200" b="1" dirty="0">
                <a:solidFill>
                  <a:schemeClr val="tx1">
                    <a:lumMod val="95000"/>
                    <a:lumOff val="5000"/>
                  </a:schemeClr>
                </a:solidFill>
              </a:rPr>
              <a:t>Electorate</a:t>
            </a:r>
            <a:r>
              <a:rPr lang="en-CA" sz="3200" dirty="0">
                <a:solidFill>
                  <a:schemeClr val="tx1">
                    <a:lumMod val="95000"/>
                    <a:lumOff val="5000"/>
                  </a:schemeClr>
                </a:solidFill>
              </a:rPr>
              <a:t>; all the </a:t>
            </a:r>
            <a:r>
              <a:rPr lang="en-CA" sz="3200" dirty="0">
                <a:solidFill>
                  <a:schemeClr val="tx1">
                    <a:lumMod val="95000"/>
                    <a:lumOff val="5000"/>
                  </a:schemeClr>
                </a:solidFill>
                <a:hlinkClick r:id="rId4" tooltip="people"/>
              </a:rPr>
              <a:t>people</a:t>
            </a:r>
            <a:r>
              <a:rPr lang="en-CA" sz="3200" dirty="0">
                <a:solidFill>
                  <a:schemeClr val="tx1">
                    <a:lumMod val="95000"/>
                    <a:lumOff val="5000"/>
                  </a:schemeClr>
                </a:solidFill>
              </a:rPr>
              <a:t> who are </a:t>
            </a:r>
            <a:r>
              <a:rPr lang="en-CA" sz="3200" dirty="0">
                <a:solidFill>
                  <a:schemeClr val="tx1">
                    <a:lumMod val="95000"/>
                    <a:lumOff val="5000"/>
                  </a:schemeClr>
                </a:solidFill>
                <a:hlinkClick r:id="rId7" tooltip="allowed"/>
              </a:rPr>
              <a:t>allowed</a:t>
            </a:r>
            <a:r>
              <a:rPr lang="en-CA" sz="3200" dirty="0">
                <a:solidFill>
                  <a:schemeClr val="tx1">
                    <a:lumMod val="95000"/>
                    <a:lumOff val="5000"/>
                  </a:schemeClr>
                </a:solidFill>
              </a:rPr>
              <a:t> to </a:t>
            </a:r>
            <a:r>
              <a:rPr lang="en-CA" sz="3200" dirty="0">
                <a:solidFill>
                  <a:schemeClr val="tx1">
                    <a:lumMod val="95000"/>
                    <a:lumOff val="5000"/>
                  </a:schemeClr>
                </a:solidFill>
                <a:hlinkClick r:id="rId8" tooltip="vote"/>
              </a:rPr>
              <a:t>vote</a:t>
            </a:r>
            <a:r>
              <a:rPr lang="en-CA" sz="3200" dirty="0">
                <a:solidFill>
                  <a:schemeClr val="tx1">
                    <a:lumMod val="95000"/>
                    <a:lumOff val="5000"/>
                  </a:schemeClr>
                </a:solidFill>
              </a:rPr>
              <a:t>:</a:t>
            </a:r>
            <a:endParaRPr lang="fr-FR" sz="3200" dirty="0">
              <a:solidFill>
                <a:schemeClr val="tx1">
                  <a:lumMod val="95000"/>
                  <a:lumOff val="5000"/>
                </a:schemeClr>
              </a:solidFill>
            </a:endParaRPr>
          </a:p>
          <a:p>
            <a:r>
              <a:rPr lang="en-CA" sz="3200" b="1" dirty="0">
                <a:solidFill>
                  <a:schemeClr val="tx1">
                    <a:lumMod val="95000"/>
                    <a:lumOff val="5000"/>
                  </a:schemeClr>
                </a:solidFill>
              </a:rPr>
              <a:t>Deadlocked</a:t>
            </a:r>
            <a:r>
              <a:rPr lang="en-CA" sz="3200" dirty="0">
                <a:solidFill>
                  <a:schemeClr val="tx1">
                    <a:lumMod val="95000"/>
                    <a:lumOff val="5000"/>
                  </a:schemeClr>
                </a:solidFill>
              </a:rPr>
              <a:t> If a </a:t>
            </a:r>
            <a:r>
              <a:rPr lang="en-CA" sz="3200" dirty="0">
                <a:solidFill>
                  <a:schemeClr val="tx1">
                    <a:lumMod val="95000"/>
                    <a:lumOff val="5000"/>
                  </a:schemeClr>
                </a:solidFill>
                <a:hlinkClick r:id="rId9" tooltip="situation"/>
              </a:rPr>
              <a:t>situation</a:t>
            </a:r>
            <a:r>
              <a:rPr lang="en-CA" sz="3200" dirty="0">
                <a:solidFill>
                  <a:schemeClr val="tx1">
                    <a:lumMod val="95000"/>
                    <a:lumOff val="5000"/>
                  </a:schemeClr>
                </a:solidFill>
              </a:rPr>
              <a:t> is deadlocked, </a:t>
            </a:r>
            <a:r>
              <a:rPr lang="en-CA" sz="3200" dirty="0">
                <a:solidFill>
                  <a:schemeClr val="tx1">
                    <a:lumMod val="95000"/>
                    <a:lumOff val="5000"/>
                  </a:schemeClr>
                </a:solidFill>
                <a:hlinkClick r:id="rId10" tooltip="agreement"/>
              </a:rPr>
              <a:t>agreement</a:t>
            </a:r>
            <a:r>
              <a:rPr lang="en-CA" sz="3200" dirty="0">
                <a:solidFill>
                  <a:schemeClr val="tx1">
                    <a:lumMod val="95000"/>
                    <a:lumOff val="5000"/>
                  </a:schemeClr>
                </a:solidFill>
              </a:rPr>
              <a:t> in an </a:t>
            </a:r>
            <a:r>
              <a:rPr lang="en-CA" sz="3200" dirty="0">
                <a:solidFill>
                  <a:schemeClr val="tx1">
                    <a:lumMod val="95000"/>
                    <a:lumOff val="5000"/>
                  </a:schemeClr>
                </a:solidFill>
                <a:hlinkClick r:id="rId11" tooltip="argument"/>
              </a:rPr>
              <a:t>argument</a:t>
            </a:r>
            <a:r>
              <a:rPr lang="en-CA" sz="3200" dirty="0">
                <a:solidFill>
                  <a:schemeClr val="tx1">
                    <a:lumMod val="95000"/>
                    <a:lumOff val="5000"/>
                  </a:schemeClr>
                </a:solidFill>
              </a:rPr>
              <a:t> cannot be </a:t>
            </a:r>
            <a:r>
              <a:rPr lang="en-CA" sz="3200" dirty="0">
                <a:solidFill>
                  <a:schemeClr val="tx1">
                    <a:lumMod val="95000"/>
                    <a:lumOff val="5000"/>
                  </a:schemeClr>
                </a:solidFill>
                <a:hlinkClick r:id="rId12" tooltip="reached"/>
              </a:rPr>
              <a:t>reached</a:t>
            </a:r>
            <a:r>
              <a:rPr lang="en-CA" sz="3200" dirty="0">
                <a:solidFill>
                  <a:schemeClr val="tx1">
                    <a:lumMod val="95000"/>
                    <a:lumOff val="5000"/>
                  </a:schemeClr>
                </a:solidFill>
              </a:rPr>
              <a:t> because neither </a:t>
            </a:r>
            <a:r>
              <a:rPr lang="en-CA" sz="3200" dirty="0">
                <a:solidFill>
                  <a:schemeClr val="tx1">
                    <a:lumMod val="95000"/>
                    <a:lumOff val="5000"/>
                  </a:schemeClr>
                </a:solidFill>
                <a:hlinkClick r:id="rId13" tooltip="side"/>
              </a:rPr>
              <a:t>side</a:t>
            </a:r>
            <a:r>
              <a:rPr lang="en-CA" sz="3200" dirty="0">
                <a:solidFill>
                  <a:schemeClr val="tx1">
                    <a:lumMod val="95000"/>
                    <a:lumOff val="5000"/>
                  </a:schemeClr>
                </a:solidFill>
              </a:rPr>
              <a:t> will </a:t>
            </a:r>
            <a:r>
              <a:rPr lang="en-CA" sz="3200" dirty="0">
                <a:solidFill>
                  <a:schemeClr val="tx1">
                    <a:lumMod val="95000"/>
                    <a:lumOff val="5000"/>
                  </a:schemeClr>
                </a:solidFill>
                <a:hlinkClick r:id="rId14" tooltip="change"/>
              </a:rPr>
              <a:t>change</a:t>
            </a:r>
            <a:r>
              <a:rPr lang="fr-FR" sz="3200" dirty="0">
                <a:solidFill>
                  <a:schemeClr val="tx1">
                    <a:lumMod val="95000"/>
                    <a:lumOff val="5000"/>
                  </a:schemeClr>
                </a:solidFill>
              </a:rPr>
              <a:t> </a:t>
            </a:r>
            <a:r>
              <a:rPr lang="en-CA" sz="3200" dirty="0">
                <a:solidFill>
                  <a:schemeClr val="tx1">
                    <a:lumMod val="95000"/>
                    <a:lumOff val="5000"/>
                  </a:schemeClr>
                </a:solidFill>
                <a:hlinkClick r:id="rId15" tooltip="its"/>
              </a:rPr>
              <a:t>its</a:t>
            </a:r>
            <a:r>
              <a:rPr lang="fr-FR" sz="3200" dirty="0">
                <a:solidFill>
                  <a:schemeClr val="tx1">
                    <a:lumMod val="95000"/>
                    <a:lumOff val="5000"/>
                  </a:schemeClr>
                </a:solidFill>
              </a:rPr>
              <a:t> </a:t>
            </a:r>
            <a:r>
              <a:rPr lang="en-CA" sz="3200" dirty="0">
                <a:solidFill>
                  <a:schemeClr val="tx1">
                    <a:lumMod val="95000"/>
                    <a:lumOff val="5000"/>
                  </a:schemeClr>
                </a:solidFill>
                <a:hlinkClick r:id="rId16" tooltip="demands"/>
              </a:rPr>
              <a:t>demands</a:t>
            </a:r>
            <a:r>
              <a:rPr lang="en-CA" sz="3200" dirty="0">
                <a:solidFill>
                  <a:schemeClr val="tx1">
                    <a:lumMod val="95000"/>
                    <a:lumOff val="5000"/>
                  </a:schemeClr>
                </a:solidFill>
              </a:rPr>
              <a:t> or </a:t>
            </a:r>
            <a:r>
              <a:rPr lang="en-CA" sz="3200" dirty="0">
                <a:solidFill>
                  <a:schemeClr val="tx1">
                    <a:lumMod val="95000"/>
                    <a:lumOff val="5000"/>
                  </a:schemeClr>
                </a:solidFill>
                <a:hlinkClick r:id="rId17" tooltip="accept"/>
              </a:rPr>
              <a:t>accept</a:t>
            </a:r>
            <a:r>
              <a:rPr lang="en-CA" sz="3200" dirty="0">
                <a:solidFill>
                  <a:schemeClr val="tx1">
                    <a:lumMod val="95000"/>
                    <a:lumOff val="5000"/>
                  </a:schemeClr>
                </a:solidFill>
              </a:rPr>
              <a:t> any of the </a:t>
            </a:r>
            <a:r>
              <a:rPr lang="en-CA" sz="3200" dirty="0">
                <a:solidFill>
                  <a:schemeClr val="tx1">
                    <a:lumMod val="95000"/>
                    <a:lumOff val="5000"/>
                  </a:schemeClr>
                </a:solidFill>
                <a:hlinkClick r:id="rId16" tooltip="demands"/>
              </a:rPr>
              <a:t>demands</a:t>
            </a:r>
            <a:r>
              <a:rPr lang="en-CA" sz="3200" dirty="0">
                <a:solidFill>
                  <a:schemeClr val="tx1">
                    <a:lumMod val="95000"/>
                    <a:lumOff val="5000"/>
                  </a:schemeClr>
                </a:solidFill>
              </a:rPr>
              <a:t> of the other </a:t>
            </a:r>
            <a:r>
              <a:rPr lang="en-CA" sz="3200" dirty="0" smtClean="0">
                <a:solidFill>
                  <a:schemeClr val="tx1">
                    <a:lumMod val="95000"/>
                    <a:lumOff val="5000"/>
                  </a:schemeClr>
                </a:solidFill>
                <a:hlinkClick r:id="rId13" tooltip="side"/>
              </a:rPr>
              <a:t>side</a:t>
            </a:r>
            <a:endParaRPr kumimoji="0" lang="en-CA"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2050" name="Picture 2" descr="C:\Users\skuy\Desktop\siteUSA-Sean-Gladwell-Getty.png"/>
          <p:cNvPicPr>
            <a:picLocks noChangeAspect="1" noChangeArrowheads="1"/>
          </p:cNvPicPr>
          <p:nvPr/>
        </p:nvPicPr>
        <p:blipFill>
          <a:blip r:embed="rId2"/>
          <a:srcRect/>
          <a:stretch>
            <a:fillRect/>
          </a:stretch>
        </p:blipFill>
        <p:spPr bwMode="auto">
          <a:xfrm>
            <a:off x="-214346" y="0"/>
            <a:ext cx="9358346" cy="6858000"/>
          </a:xfrm>
          <a:prstGeom prst="rect">
            <a:avLst/>
          </a:prstGeom>
          <a:noFill/>
        </p:spPr>
      </p:pic>
      <p:sp>
        <p:nvSpPr>
          <p:cNvPr id="4" name="Rectangle 3"/>
          <p:cNvSpPr/>
          <p:nvPr/>
        </p:nvSpPr>
        <p:spPr>
          <a:xfrm>
            <a:off x="0" y="214290"/>
            <a:ext cx="9001156" cy="25003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529" name="Rectangle 1"/>
          <p:cNvSpPr>
            <a:spLocks noChangeArrowheads="1"/>
          </p:cNvSpPr>
          <p:nvPr/>
        </p:nvSpPr>
        <p:spPr bwMode="auto">
          <a:xfrm>
            <a:off x="214282" y="357166"/>
            <a:ext cx="857256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365F91"/>
                </a:solidFill>
                <a:effectLst/>
                <a:latin typeface="Times New Roman" pitchFamily="18" charset="0"/>
                <a:ea typeface="Calibri" pitchFamily="34" charset="0"/>
                <a:cs typeface="Times New Roman" pitchFamily="18" charset="0"/>
              </a:rPr>
              <a:t>References </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hlinkClick r:id="rId3"/>
              </a:rPr>
              <a:t>https://www.nytimes.com/2024/10/21/us/politics/trump-harris-undecided-voters.html</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hlinkClick r:id="rId4"/>
              </a:rPr>
              <a:t>https://www.loyalbooks.com/book/the-last-ditch-by-violet-hunt</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rPr>
              <a:t>https://dictionary.cambridge.org/dictionary/english/deploy?q=deployed</a:t>
            </a:r>
            <a:endParaRPr kumimoji="0" lang="en-C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C:\Users\skuy\Desktop\00Good-1140x684.jpg"/>
          <p:cNvPicPr>
            <a:picLocks noChangeAspect="1" noChangeArrowheads="1"/>
          </p:cNvPicPr>
          <p:nvPr/>
        </p:nvPicPr>
        <p:blipFill>
          <a:blip r:embed="rId2"/>
          <a:srcRect/>
          <a:stretch>
            <a:fillRect/>
          </a:stretch>
        </p:blipFill>
        <p:spPr bwMode="auto">
          <a:xfrm>
            <a:off x="-642974" y="0"/>
            <a:ext cx="10858500" cy="6858000"/>
          </a:xfrm>
          <a:prstGeom prst="rect">
            <a:avLst/>
          </a:prstGeom>
          <a:noFill/>
        </p:spPr>
      </p:pic>
      <p:sp>
        <p:nvSpPr>
          <p:cNvPr id="5" name="Rectangle 4"/>
          <p:cNvSpPr/>
          <p:nvPr/>
        </p:nvSpPr>
        <p:spPr>
          <a:xfrm>
            <a:off x="-285784" y="571480"/>
            <a:ext cx="10287072" cy="55721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027" name="Rectangle 3"/>
          <p:cNvSpPr>
            <a:spLocks noChangeArrowheads="1"/>
          </p:cNvSpPr>
          <p:nvPr/>
        </p:nvSpPr>
        <p:spPr bwMode="auto">
          <a:xfrm>
            <a:off x="0" y="714356"/>
            <a:ext cx="10001288"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CA" sz="3600" b="0" i="0" u="none" strike="noStrike" cap="none" normalizeH="0" baseline="0" dirty="0" smtClean="0">
                <a:ln>
                  <a:noFill/>
                </a:ln>
                <a:solidFill>
                  <a:srgbClr val="0D0D0D"/>
                </a:solidFill>
                <a:effectLst/>
                <a:latin typeface="Calibri" pitchFamily="34" charset="0"/>
                <a:ea typeface="Times New Roman" pitchFamily="18" charset="0"/>
                <a:cs typeface="Arial" pitchFamily="34" charset="0"/>
              </a:rPr>
              <a:t>Both </a:t>
            </a:r>
            <a:r>
              <a:rPr kumimoji="0" lang="en-CA" sz="3600" b="0" i="0" u="none" strike="noStrike" cap="none" normalizeH="0" baseline="0" dirty="0" smtClean="0">
                <a:ln>
                  <a:noFill/>
                </a:ln>
                <a:solidFill>
                  <a:schemeClr val="accent1"/>
                </a:solidFill>
                <a:effectLst/>
                <a:latin typeface="Calibri" pitchFamily="34" charset="0"/>
                <a:ea typeface="Times New Roman" pitchFamily="18" charset="0"/>
                <a:cs typeface="Arial" pitchFamily="34" charset="0"/>
              </a:rPr>
              <a:t>campaigns</a:t>
            </a:r>
            <a:r>
              <a:rPr kumimoji="0" lang="en-CA" sz="3600" b="0" i="0" u="none" strike="noStrike" cap="none" normalizeH="0" baseline="0" dirty="0" smtClean="0">
                <a:ln>
                  <a:noFill/>
                </a:ln>
                <a:solidFill>
                  <a:srgbClr val="0D0D0D"/>
                </a:solidFill>
                <a:effectLst/>
                <a:latin typeface="Calibri" pitchFamily="34" charset="0"/>
                <a:ea typeface="Times New Roman" pitchFamily="18" charset="0"/>
                <a:cs typeface="Arial" pitchFamily="34" charset="0"/>
              </a:rPr>
              <a:t> are digging through </a:t>
            </a:r>
            <a:r>
              <a:rPr kumimoji="0" lang="en-CA" sz="3600" b="0" i="0" u="none" strike="noStrike" cap="none" normalizeH="0" baseline="0" dirty="0" smtClean="0">
                <a:ln>
                  <a:noFill/>
                </a:ln>
                <a:solidFill>
                  <a:schemeClr val="accent1"/>
                </a:solidFill>
                <a:effectLst/>
                <a:latin typeface="Calibri" pitchFamily="34" charset="0"/>
                <a:ea typeface="Times New Roman" pitchFamily="18" charset="0"/>
                <a:cs typeface="Arial" pitchFamily="34" charset="0"/>
              </a:rPr>
              <a:t>troves</a:t>
            </a:r>
            <a:r>
              <a:rPr kumimoji="0" lang="en-CA" sz="3600" b="0" i="0" u="none" strike="noStrike" cap="none" normalizeH="0" baseline="0" dirty="0" smtClean="0">
                <a:ln>
                  <a:noFill/>
                </a:ln>
                <a:solidFill>
                  <a:srgbClr val="0D0D0D"/>
                </a:solidFill>
                <a:effectLst/>
                <a:latin typeface="Calibri" pitchFamily="34" charset="0"/>
                <a:ea typeface="Times New Roman" pitchFamily="18" charset="0"/>
                <a:cs typeface="Arial" pitchFamily="34" charset="0"/>
              </a:rPr>
              <a:t> of data to find these crucial Americans. They both think many are younger, Black or Latino. The Harris team is also eyeing white, college-educated women.</a:t>
            </a:r>
          </a:p>
          <a:p>
            <a:pPr algn="just" fontAlgn="base">
              <a:spcBef>
                <a:spcPct val="0"/>
              </a:spcBef>
              <a:spcAft>
                <a:spcPct val="0"/>
              </a:spcAft>
            </a:pPr>
            <a:r>
              <a:rPr lang="en-CA" sz="3600" dirty="0">
                <a:solidFill>
                  <a:schemeClr val="accent1"/>
                </a:solidFill>
              </a:rPr>
              <a:t>Vice President </a:t>
            </a:r>
            <a:r>
              <a:rPr lang="en-CA" sz="3600" dirty="0"/>
              <a:t>Kamala Harris’s campaign has spent months collecting data on the </a:t>
            </a:r>
            <a:r>
              <a:rPr lang="en-CA" sz="3600" dirty="0">
                <a:solidFill>
                  <a:schemeClr val="accent1"/>
                </a:solidFill>
              </a:rPr>
              <a:t>media</a:t>
            </a:r>
            <a:r>
              <a:rPr lang="en-CA" sz="3600" dirty="0"/>
              <a:t> consumption habits of voters in </a:t>
            </a:r>
            <a:r>
              <a:rPr lang="en-CA" sz="3600" dirty="0">
                <a:solidFill>
                  <a:schemeClr val="accent1"/>
                </a:solidFill>
              </a:rPr>
              <a:t>battleground</a:t>
            </a:r>
            <a:r>
              <a:rPr lang="en-CA" sz="3600" dirty="0"/>
              <a:t> states. That research is now informing her media and travel </a:t>
            </a:r>
            <a:r>
              <a:rPr lang="en-CA" sz="3600" dirty="0">
                <a:solidFill>
                  <a:schemeClr val="accent1"/>
                </a:solidFill>
              </a:rPr>
              <a:t>schedule</a:t>
            </a:r>
            <a:r>
              <a:rPr lang="en-CA" sz="3600" dirty="0" smtClean="0"/>
              <a:t>. </a:t>
            </a:r>
          </a:p>
          <a:p>
            <a:pPr algn="just" fontAlgn="base">
              <a:spcBef>
                <a:spcPct val="0"/>
              </a:spcBef>
              <a:spcAft>
                <a:spcPct val="0"/>
              </a:spcAft>
            </a:pPr>
            <a:r>
              <a:rPr lang="en-CA" sz="3600" dirty="0" smtClean="0"/>
              <a:t>Credit</a:t>
            </a:r>
            <a:r>
              <a:rPr lang="en-CA" sz="3600" dirty="0"/>
              <a:t>...Jamie </a:t>
            </a:r>
            <a:r>
              <a:rPr lang="en-CA" sz="3600" dirty="0" err="1"/>
              <a:t>Kelter</a:t>
            </a:r>
            <a:r>
              <a:rPr lang="en-CA" sz="3600" dirty="0"/>
              <a:t> Davis for The New York Times</a:t>
            </a:r>
            <a:endParaRPr lang="fr-FR" sz="36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3200" b="0" i="0" u="none" strike="noStrike" cap="none" normalizeH="0" baseline="0" dirty="0" smtClean="0">
              <a:ln>
                <a:noFill/>
              </a:ln>
              <a:solidFill>
                <a:srgbClr val="0D0D0D"/>
              </a:solidFill>
              <a:effectLst/>
              <a:latin typeface="Calibri"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C:\Users\skuy\Desktop\00Good-1140x684.jpg"/>
          <p:cNvPicPr>
            <a:picLocks noChangeAspect="1" noChangeArrowheads="1"/>
          </p:cNvPicPr>
          <p:nvPr/>
        </p:nvPicPr>
        <p:blipFill>
          <a:blip r:embed="rId2"/>
          <a:srcRect/>
          <a:stretch>
            <a:fillRect/>
          </a:stretch>
        </p:blipFill>
        <p:spPr bwMode="auto">
          <a:xfrm>
            <a:off x="-642974" y="71462"/>
            <a:ext cx="10858500" cy="6858000"/>
          </a:xfrm>
          <a:prstGeom prst="rect">
            <a:avLst/>
          </a:prstGeom>
          <a:noFill/>
        </p:spPr>
      </p:pic>
      <p:sp>
        <p:nvSpPr>
          <p:cNvPr id="5" name="Rectangle 4"/>
          <p:cNvSpPr/>
          <p:nvPr/>
        </p:nvSpPr>
        <p:spPr>
          <a:xfrm>
            <a:off x="-357222" y="357166"/>
            <a:ext cx="10287072" cy="60007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027" name="Rectangle 3"/>
          <p:cNvSpPr>
            <a:spLocks noChangeArrowheads="1"/>
          </p:cNvSpPr>
          <p:nvPr/>
        </p:nvSpPr>
        <p:spPr bwMode="auto">
          <a:xfrm>
            <a:off x="0" y="1071546"/>
            <a:ext cx="10001288"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CA" sz="2800" dirty="0"/>
              <a:t>By </a:t>
            </a:r>
            <a:r>
              <a:rPr lang="en-CA" sz="2800" dirty="0">
                <a:hlinkClick r:id="rId3"/>
              </a:rPr>
              <a:t>Reid J. Epstein</a:t>
            </a:r>
            <a:r>
              <a:rPr lang="en-CA" sz="2800" dirty="0"/>
              <a:t> and </a:t>
            </a:r>
            <a:r>
              <a:rPr lang="en-CA" sz="2800" dirty="0">
                <a:hlinkClick r:id="rId4"/>
              </a:rPr>
              <a:t>Shane </a:t>
            </a:r>
            <a:r>
              <a:rPr lang="en-CA" sz="2800" dirty="0" err="1">
                <a:hlinkClick r:id="rId4"/>
              </a:rPr>
              <a:t>Goldmacher</a:t>
            </a:r>
            <a:endParaRPr lang="fr-FR" sz="2800" dirty="0"/>
          </a:p>
          <a:p>
            <a:pPr algn="just"/>
            <a:r>
              <a:rPr lang="en-CA" sz="2800" dirty="0"/>
              <a:t>Reid J. Epstein reported from Washington, and Shane </a:t>
            </a:r>
            <a:r>
              <a:rPr lang="en-CA" sz="2800" dirty="0" err="1"/>
              <a:t>Goldmacher</a:t>
            </a:r>
            <a:r>
              <a:rPr lang="en-CA" sz="2800" dirty="0"/>
              <a:t> from New York.</a:t>
            </a:r>
            <a:endParaRPr lang="fr-FR" sz="2800" dirty="0"/>
          </a:p>
          <a:p>
            <a:pPr algn="just"/>
            <a:r>
              <a:rPr lang="en-CA" sz="2800" dirty="0"/>
              <a:t>Oct. 21, 2024, 5:02 a.m. ET</a:t>
            </a:r>
            <a:endParaRPr lang="fr-FR" sz="2800" dirty="0"/>
          </a:p>
          <a:p>
            <a:pPr algn="just" fontAlgn="base">
              <a:spcBef>
                <a:spcPct val="0"/>
              </a:spcBef>
              <a:spcAft>
                <a:spcPct val="0"/>
              </a:spcAft>
            </a:pPr>
            <a:r>
              <a:rPr lang="en-CA" sz="3600" dirty="0"/>
              <a:t>Vice President Kamala Harris and </a:t>
            </a:r>
            <a:r>
              <a:rPr lang="en-CA" sz="3600" dirty="0">
                <a:solidFill>
                  <a:schemeClr val="accent1"/>
                </a:solidFill>
              </a:rPr>
              <a:t>former President </a:t>
            </a:r>
            <a:r>
              <a:rPr lang="en-CA" sz="3600" dirty="0"/>
              <a:t>Donald J. Trump are carrying out a virtual </a:t>
            </a:r>
            <a:r>
              <a:rPr lang="en-CA" sz="3600" dirty="0">
                <a:solidFill>
                  <a:schemeClr val="accent1"/>
                </a:solidFill>
              </a:rPr>
              <a:t>house-to-house</a:t>
            </a:r>
            <a:r>
              <a:rPr lang="en-CA" sz="3600" dirty="0"/>
              <a:t> hunt for the final few voters who are still up for grabs, guided by months of </a:t>
            </a:r>
            <a:r>
              <a:rPr lang="en-CA" sz="3600" dirty="0">
                <a:solidFill>
                  <a:schemeClr val="accent1"/>
                </a:solidFill>
              </a:rPr>
              <a:t>painstaking</a:t>
            </a:r>
            <a:r>
              <a:rPr lang="en-CA" sz="3600" dirty="0"/>
              <a:t> research about these elusive Americans.</a:t>
            </a:r>
            <a:endParaRPr lang="fr-FR" sz="36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3200" b="0" i="0" u="none" strike="noStrike" cap="none" normalizeH="0" baseline="0" dirty="0" smtClean="0">
              <a:ln>
                <a:noFill/>
              </a:ln>
              <a:solidFill>
                <a:srgbClr val="0D0D0D"/>
              </a:solidFill>
              <a:effectLst/>
              <a:latin typeface="Calibri"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C:\Users\skuy\Desktop\00Good-1140x684.jpg"/>
          <p:cNvPicPr>
            <a:picLocks noChangeAspect="1" noChangeArrowheads="1"/>
          </p:cNvPicPr>
          <p:nvPr/>
        </p:nvPicPr>
        <p:blipFill>
          <a:blip r:embed="rId2"/>
          <a:srcRect/>
          <a:stretch>
            <a:fillRect/>
          </a:stretch>
        </p:blipFill>
        <p:spPr bwMode="auto">
          <a:xfrm>
            <a:off x="-642974" y="0"/>
            <a:ext cx="10858500" cy="6858000"/>
          </a:xfrm>
          <a:prstGeom prst="rect">
            <a:avLst/>
          </a:prstGeom>
          <a:noFill/>
        </p:spPr>
      </p:pic>
      <p:sp>
        <p:nvSpPr>
          <p:cNvPr id="5" name="Rectangle 4"/>
          <p:cNvSpPr/>
          <p:nvPr/>
        </p:nvSpPr>
        <p:spPr>
          <a:xfrm>
            <a:off x="0" y="285728"/>
            <a:ext cx="10072726" cy="61436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027" name="Rectangle 3"/>
          <p:cNvSpPr>
            <a:spLocks noChangeArrowheads="1"/>
          </p:cNvSpPr>
          <p:nvPr/>
        </p:nvSpPr>
        <p:spPr bwMode="auto">
          <a:xfrm>
            <a:off x="0" y="642918"/>
            <a:ext cx="9715504" cy="68018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CA" sz="4000" dirty="0"/>
              <a:t>Inside the Delaware </a:t>
            </a:r>
            <a:r>
              <a:rPr lang="en-CA" sz="4000" dirty="0">
                <a:solidFill>
                  <a:schemeClr val="tx2">
                    <a:lumMod val="60000"/>
                    <a:lumOff val="40000"/>
                  </a:schemeClr>
                </a:solidFill>
              </a:rPr>
              <a:t>headquarters </a:t>
            </a:r>
            <a:r>
              <a:rPr lang="en-CA" sz="4000" dirty="0"/>
              <a:t>of Ms. Harris’s campaign, analysts have spent 18 months </a:t>
            </a:r>
            <a:r>
              <a:rPr lang="en-CA" sz="4000" dirty="0">
                <a:solidFill>
                  <a:schemeClr val="tx2">
                    <a:lumMod val="60000"/>
                    <a:lumOff val="40000"/>
                  </a:schemeClr>
                </a:solidFill>
              </a:rPr>
              <a:t>curetting</a:t>
            </a:r>
            <a:r>
              <a:rPr lang="en-CA" sz="4000" dirty="0"/>
              <a:t> a list of which television </a:t>
            </a:r>
            <a:r>
              <a:rPr lang="en-CA" sz="4000" dirty="0">
                <a:solidFill>
                  <a:schemeClr val="tx2">
                    <a:lumMod val="60000"/>
                    <a:lumOff val="40000"/>
                  </a:schemeClr>
                </a:solidFill>
              </a:rPr>
              <a:t>shows</a:t>
            </a:r>
            <a:r>
              <a:rPr lang="en-CA" sz="4000" dirty="0"/>
              <a:t> and </a:t>
            </a:r>
            <a:r>
              <a:rPr lang="en-CA" sz="4000" dirty="0">
                <a:solidFill>
                  <a:schemeClr val="tx2">
                    <a:lumMod val="60000"/>
                    <a:lumOff val="40000"/>
                  </a:schemeClr>
                </a:solidFill>
              </a:rPr>
              <a:t>podcasts</a:t>
            </a:r>
            <a:r>
              <a:rPr lang="en-CA" sz="4000" dirty="0"/>
              <a:t> voters consume in the battleground states. Her team has assigned every voter in these states a “</a:t>
            </a:r>
            <a:r>
              <a:rPr lang="en-CA" sz="4000" dirty="0">
                <a:solidFill>
                  <a:schemeClr val="tx2">
                    <a:lumMod val="60000"/>
                    <a:lumOff val="40000"/>
                  </a:schemeClr>
                </a:solidFill>
              </a:rPr>
              <a:t>contactability</a:t>
            </a:r>
            <a:r>
              <a:rPr lang="en-CA" sz="4000" dirty="0"/>
              <a:t> score” from 0 to 100 to determine just how hard that person will be to reach — and who is best to deliver her closing message.</a:t>
            </a:r>
            <a:endParaRPr lang="fr-FR" sz="4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3200" b="0" i="0" u="none" strike="noStrike" cap="none" normalizeH="0" baseline="0" dirty="0" smtClean="0">
              <a:ln>
                <a:noFill/>
              </a:ln>
              <a:solidFill>
                <a:srgbClr val="0D0D0D"/>
              </a:solidFill>
              <a:effectLst/>
              <a:latin typeface="Calibri"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C:\Users\skuy\Desktop\00Good-1140x684.jpg"/>
          <p:cNvPicPr>
            <a:picLocks noChangeAspect="1" noChangeArrowheads="1"/>
          </p:cNvPicPr>
          <p:nvPr/>
        </p:nvPicPr>
        <p:blipFill>
          <a:blip r:embed="rId2"/>
          <a:srcRect/>
          <a:stretch>
            <a:fillRect/>
          </a:stretch>
        </p:blipFill>
        <p:spPr bwMode="auto">
          <a:xfrm>
            <a:off x="-642974" y="0"/>
            <a:ext cx="10858500" cy="6858000"/>
          </a:xfrm>
          <a:prstGeom prst="rect">
            <a:avLst/>
          </a:prstGeom>
          <a:noFill/>
        </p:spPr>
      </p:pic>
      <p:sp>
        <p:nvSpPr>
          <p:cNvPr id="5" name="Rectangle 4"/>
          <p:cNvSpPr/>
          <p:nvPr/>
        </p:nvSpPr>
        <p:spPr>
          <a:xfrm>
            <a:off x="-285784" y="500042"/>
            <a:ext cx="10287072" cy="50006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027" name="Rectangle 3"/>
          <p:cNvSpPr>
            <a:spLocks noChangeArrowheads="1"/>
          </p:cNvSpPr>
          <p:nvPr/>
        </p:nvSpPr>
        <p:spPr bwMode="auto">
          <a:xfrm>
            <a:off x="0" y="714356"/>
            <a:ext cx="9715568"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CA" sz="4000" dirty="0"/>
              <a:t>The results are guiding Ms. Harris’s </a:t>
            </a:r>
            <a:r>
              <a:rPr lang="en-CA" sz="4000" dirty="0">
                <a:solidFill>
                  <a:schemeClr val="tx2">
                    <a:lumMod val="60000"/>
                    <a:lumOff val="40000"/>
                  </a:schemeClr>
                </a:solidFill>
              </a:rPr>
              <a:t>media</a:t>
            </a:r>
            <a:r>
              <a:rPr lang="en-CA" sz="4000" dirty="0"/>
              <a:t> and travel </a:t>
            </a:r>
            <a:r>
              <a:rPr lang="en-CA" sz="4000" dirty="0">
                <a:solidFill>
                  <a:schemeClr val="tx2">
                    <a:lumMod val="60000"/>
                    <a:lumOff val="40000"/>
                  </a:schemeClr>
                </a:solidFill>
              </a:rPr>
              <a:t>schedule</a:t>
            </a:r>
            <a:r>
              <a:rPr lang="en-CA" sz="4000" dirty="0"/>
              <a:t>, as well as campaign stops by </a:t>
            </a:r>
            <a:r>
              <a:rPr lang="en-CA" sz="4000" dirty="0">
                <a:solidFill>
                  <a:schemeClr val="tx2">
                    <a:lumMod val="60000"/>
                    <a:lumOff val="40000"/>
                  </a:schemeClr>
                </a:solidFill>
              </a:rPr>
              <a:t>brand-name</a:t>
            </a:r>
            <a:r>
              <a:rPr lang="en-CA" sz="4000" dirty="0"/>
              <a:t> supporters. For instance, the movie star Julia Roberts and the basketball great Magic Johnson earned high marks among certain voters, so they have been </a:t>
            </a:r>
            <a:r>
              <a:rPr lang="en-CA" sz="4000" dirty="0">
                <a:solidFill>
                  <a:schemeClr val="tx2">
                    <a:lumMod val="60000"/>
                    <a:lumOff val="40000"/>
                  </a:schemeClr>
                </a:solidFill>
              </a:rPr>
              <a:t>deployed</a:t>
            </a:r>
            <a:r>
              <a:rPr lang="en-CA" sz="4000" dirty="0"/>
              <a:t> to swing states.</a:t>
            </a:r>
            <a:endParaRPr lang="fr-FR" sz="4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3200" b="0" i="0" u="none" strike="noStrike" cap="none" normalizeH="0" baseline="0" dirty="0" smtClean="0">
              <a:ln>
                <a:noFill/>
              </a:ln>
              <a:solidFill>
                <a:srgbClr val="0D0D0D"/>
              </a:solidFill>
              <a:effectLst/>
              <a:latin typeface="Calibri"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C:\Users\skuy\Desktop\00Good-1140x684.jpg"/>
          <p:cNvPicPr>
            <a:picLocks noChangeAspect="1" noChangeArrowheads="1"/>
          </p:cNvPicPr>
          <p:nvPr/>
        </p:nvPicPr>
        <p:blipFill>
          <a:blip r:embed="rId2"/>
          <a:srcRect/>
          <a:stretch>
            <a:fillRect/>
          </a:stretch>
        </p:blipFill>
        <p:spPr bwMode="auto">
          <a:xfrm>
            <a:off x="-642974" y="0"/>
            <a:ext cx="10858500" cy="6858000"/>
          </a:xfrm>
          <a:prstGeom prst="rect">
            <a:avLst/>
          </a:prstGeom>
          <a:noFill/>
        </p:spPr>
      </p:pic>
      <p:sp>
        <p:nvSpPr>
          <p:cNvPr id="5" name="Rectangle 4"/>
          <p:cNvSpPr/>
          <p:nvPr/>
        </p:nvSpPr>
        <p:spPr>
          <a:xfrm>
            <a:off x="-285784" y="214290"/>
            <a:ext cx="10287072" cy="60007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027" name="Rectangle 3"/>
          <p:cNvSpPr>
            <a:spLocks noChangeArrowheads="1"/>
          </p:cNvSpPr>
          <p:nvPr/>
        </p:nvSpPr>
        <p:spPr bwMode="auto">
          <a:xfrm>
            <a:off x="0" y="357167"/>
            <a:ext cx="9786942"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CA" sz="3600" dirty="0"/>
              <a:t>At Mr. Trump’s headquarters, in South Florida, his </a:t>
            </a:r>
            <a:r>
              <a:rPr lang="en-CA" sz="3600" dirty="0">
                <a:solidFill>
                  <a:schemeClr val="tx2">
                    <a:lumMod val="60000"/>
                    <a:lumOff val="40000"/>
                  </a:schemeClr>
                </a:solidFill>
              </a:rPr>
              <a:t>team</a:t>
            </a:r>
            <a:r>
              <a:rPr lang="en-CA" sz="3600" dirty="0"/>
              <a:t> recently refreshed its model of the battleground </a:t>
            </a:r>
            <a:r>
              <a:rPr lang="en-CA" sz="3600" dirty="0">
                <a:solidFill>
                  <a:schemeClr val="tx2">
                    <a:lumMod val="60000"/>
                    <a:lumOff val="40000"/>
                  </a:schemeClr>
                </a:solidFill>
              </a:rPr>
              <a:t>electorate</a:t>
            </a:r>
            <a:r>
              <a:rPr lang="en-CA" sz="3600" dirty="0"/>
              <a:t> and found that just 5 percent of voters were still undecided, half as many as in August. The Trump team calls them the “target </a:t>
            </a:r>
            <a:r>
              <a:rPr lang="en-CA" sz="3600" dirty="0" err="1"/>
              <a:t>persuadables</a:t>
            </a:r>
            <a:r>
              <a:rPr lang="en-CA" sz="3600" dirty="0"/>
              <a:t>” — younger, more racially diverse people with lower incomes who tend to use </a:t>
            </a:r>
            <a:r>
              <a:rPr lang="en-CA" sz="3600" dirty="0">
                <a:solidFill>
                  <a:schemeClr val="tx2">
                    <a:lumMod val="60000"/>
                    <a:lumOff val="40000"/>
                  </a:schemeClr>
                </a:solidFill>
              </a:rPr>
              <a:t>streaming</a:t>
            </a:r>
            <a:r>
              <a:rPr lang="en-CA" sz="3600" dirty="0"/>
              <a:t> services and social media. Mr. Trump has made appearance after appearance on those </a:t>
            </a:r>
            <a:r>
              <a:rPr lang="en-CA" sz="3600" dirty="0" smtClean="0"/>
              <a:t>platforms</a:t>
            </a:r>
            <a:endParaRPr lang="fr-FR" sz="36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3200" b="0" i="0" u="none" strike="noStrike" cap="none" normalizeH="0" baseline="0" dirty="0" smtClean="0">
              <a:ln>
                <a:noFill/>
              </a:ln>
              <a:solidFill>
                <a:srgbClr val="0D0D0D"/>
              </a:solidFill>
              <a:effectLst/>
              <a:latin typeface="Calibri" pitchFamily="34" charset="0"/>
              <a:ea typeface="Times New Roman" pitchFamily="18" charset="0"/>
              <a:cs typeface="Arial" pitchFamily="34" charset="0"/>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C:\Users\skuy\Desktop\00Good-1140x684.jpg"/>
          <p:cNvPicPr>
            <a:picLocks noChangeAspect="1" noChangeArrowheads="1"/>
          </p:cNvPicPr>
          <p:nvPr/>
        </p:nvPicPr>
        <p:blipFill>
          <a:blip r:embed="rId2"/>
          <a:srcRect/>
          <a:stretch>
            <a:fillRect/>
          </a:stretch>
        </p:blipFill>
        <p:spPr bwMode="auto">
          <a:xfrm>
            <a:off x="-642974" y="0"/>
            <a:ext cx="10858500" cy="6858000"/>
          </a:xfrm>
          <a:prstGeom prst="rect">
            <a:avLst/>
          </a:prstGeom>
          <a:noFill/>
        </p:spPr>
      </p:pic>
      <p:sp>
        <p:nvSpPr>
          <p:cNvPr id="5" name="Rectangle 4"/>
          <p:cNvSpPr/>
          <p:nvPr/>
        </p:nvSpPr>
        <p:spPr>
          <a:xfrm>
            <a:off x="-285784" y="214290"/>
            <a:ext cx="10287072" cy="62865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027" name="Rectangle 3"/>
          <p:cNvSpPr>
            <a:spLocks noChangeArrowheads="1"/>
          </p:cNvSpPr>
          <p:nvPr/>
        </p:nvSpPr>
        <p:spPr bwMode="auto">
          <a:xfrm>
            <a:off x="285720" y="500043"/>
            <a:ext cx="9215470"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CA" sz="4000" dirty="0"/>
              <a:t>This furious search for a fickle sliver of the country has grown more urgent because the presidential contest is as close as any since the advent of modern polling, with the two candidates nearly deadlocked </a:t>
            </a:r>
            <a:r>
              <a:rPr lang="en-CA" sz="4000" dirty="0">
                <a:hlinkClick r:id="rId3"/>
              </a:rPr>
              <a:t>across the battleground states</a:t>
            </a:r>
            <a:r>
              <a:rPr lang="en-CA" sz="4000" dirty="0"/>
              <a:t>. The election could now ride on undecided Americans who have unplugged almost entirely from political news — making them tricky to find even for </a:t>
            </a:r>
            <a:r>
              <a:rPr lang="en-CA" sz="4000" dirty="0">
                <a:hlinkClick r:id="rId4"/>
              </a:rPr>
              <a:t>billion-dollar campaigns</a:t>
            </a:r>
            <a:r>
              <a:rPr lang="en-CA" sz="4000" dirty="0"/>
              <a:t>.</a:t>
            </a:r>
            <a:endParaRPr lang="fr-FR" sz="4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3200" b="0" i="0" u="none" strike="noStrike" cap="none" normalizeH="0" baseline="0" dirty="0" smtClean="0">
              <a:ln>
                <a:noFill/>
              </a:ln>
              <a:solidFill>
                <a:srgbClr val="0D0D0D"/>
              </a:solidFill>
              <a:effectLst/>
              <a:latin typeface="Calibri"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C:\Users\skuy\Desktop\00Good-1140x684.jpg"/>
          <p:cNvPicPr>
            <a:picLocks noChangeAspect="1" noChangeArrowheads="1"/>
          </p:cNvPicPr>
          <p:nvPr/>
        </p:nvPicPr>
        <p:blipFill>
          <a:blip r:embed="rId2"/>
          <a:srcRect/>
          <a:stretch>
            <a:fillRect/>
          </a:stretch>
        </p:blipFill>
        <p:spPr bwMode="auto">
          <a:xfrm>
            <a:off x="-642974" y="0"/>
            <a:ext cx="10858500" cy="6858000"/>
          </a:xfrm>
          <a:prstGeom prst="rect">
            <a:avLst/>
          </a:prstGeom>
          <a:noFill/>
        </p:spPr>
      </p:pic>
      <p:sp>
        <p:nvSpPr>
          <p:cNvPr id="5" name="Rectangle 4"/>
          <p:cNvSpPr/>
          <p:nvPr/>
        </p:nvSpPr>
        <p:spPr>
          <a:xfrm>
            <a:off x="0" y="285728"/>
            <a:ext cx="10287072" cy="62865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027" name="Rectangle 3"/>
          <p:cNvSpPr>
            <a:spLocks noChangeArrowheads="1"/>
          </p:cNvSpPr>
          <p:nvPr/>
        </p:nvSpPr>
        <p:spPr bwMode="auto">
          <a:xfrm>
            <a:off x="285720" y="285728"/>
            <a:ext cx="10001288" cy="80329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CA" sz="4000" b="1" u="sng" dirty="0" smtClean="0">
                <a:solidFill>
                  <a:schemeClr val="tx2">
                    <a:lumMod val="60000"/>
                    <a:lumOff val="40000"/>
                  </a:schemeClr>
                </a:solidFill>
              </a:rPr>
              <a:t>VOCABULARY</a:t>
            </a:r>
          </a:p>
          <a:p>
            <a:endParaRPr lang="en-CA" sz="4000" b="1" u="sng" dirty="0" smtClean="0"/>
          </a:p>
          <a:p>
            <a:r>
              <a:rPr lang="en-CA" sz="4000" b="1" dirty="0"/>
              <a:t>The Last-Ditch Hunt</a:t>
            </a:r>
            <a:r>
              <a:rPr lang="en-CA" sz="4000" dirty="0"/>
              <a:t>: by Violet Hunt is a captivating and immersive novel that delves into the complexities of love, loyalty, and betrayal. Set in the captivating backdrop of England in the early 20th century, the story follows the lives of two sisters, Monica and </a:t>
            </a:r>
            <a:r>
              <a:rPr lang="en-CA" sz="4000" dirty="0" err="1"/>
              <a:t>Lilla</a:t>
            </a:r>
            <a:r>
              <a:rPr lang="en-CA" sz="4000" dirty="0"/>
              <a:t>, as they navigate the challenges and obstacles that life throws their way.</a:t>
            </a:r>
            <a:endParaRPr lang="fr-FR" sz="4000" dirty="0"/>
          </a:p>
          <a:p>
            <a:endParaRPr lang="fr-FR" sz="4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3200" b="0" i="0" u="none" strike="noStrike" cap="none" normalizeH="0" baseline="0" dirty="0" smtClean="0">
              <a:ln>
                <a:noFill/>
              </a:ln>
              <a:solidFill>
                <a:srgbClr val="0D0D0D"/>
              </a:solidFill>
              <a:effectLst/>
              <a:latin typeface="Calibri"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69006"/>
          </a:xfrm>
        </p:spPr>
        <p:txBody>
          <a:bodyPr/>
          <a:lstStyle/>
          <a:p>
            <a:endParaRPr lang="fr-FR" dirty="0"/>
          </a:p>
        </p:txBody>
      </p:sp>
      <p:pic>
        <p:nvPicPr>
          <p:cNvPr id="15362" name="Picture 2" descr="C:\Users\skuy\Desktop\US-elections-2024.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4572000" y="0"/>
            <a:ext cx="457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5364" name="Rectangle 4"/>
          <p:cNvSpPr>
            <a:spLocks noChangeArrowheads="1"/>
          </p:cNvSpPr>
          <p:nvPr/>
        </p:nvSpPr>
        <p:spPr bwMode="auto">
          <a:xfrm>
            <a:off x="4857752" y="285728"/>
            <a:ext cx="4000528" cy="106490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CA" sz="3200" b="1"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rPr>
              <a:t>Campaigns: </a:t>
            </a:r>
            <a:r>
              <a:rPr kumimoji="0" lang="en-CA" sz="3200"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rPr>
              <a:t>an organized course of action to achieve a goal.</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CA" sz="3200" b="1"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rPr>
              <a:t>Trove</a:t>
            </a:r>
            <a:r>
              <a:rPr kumimoji="0" lang="en-CA" sz="3200"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rPr>
              <a:t>: a valuable collection</a:t>
            </a:r>
          </a:p>
          <a:p>
            <a:pPr algn="just" eaLnBrk="0" fontAlgn="base" hangingPunct="0">
              <a:spcBef>
                <a:spcPct val="0"/>
              </a:spcBef>
              <a:spcAft>
                <a:spcPct val="0"/>
              </a:spcAft>
            </a:pPr>
            <a:r>
              <a:rPr lang="en-CA" sz="3200" b="1" dirty="0"/>
              <a:t>Vice President: </a:t>
            </a:r>
            <a:r>
              <a:rPr lang="en-CA" sz="3200" dirty="0"/>
              <a:t>an officer next in rank to a president and usually empowered to serve as president in that officer's absence or disability</a:t>
            </a:r>
            <a:endParaRPr lang="fr-FR" sz="32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3600" b="0" i="0" u="none"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3600" b="0" i="0" u="sng" strike="noStrike" cap="none" normalizeH="0" baseline="0" dirty="0" smtClean="0">
              <a:ln>
                <a:noFill/>
              </a:ln>
              <a:solidFill>
                <a:srgbClr val="0D0D0D"/>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CA" sz="3600" dirty="0">
              <a:solidFill>
                <a:srgbClr val="0D0D0D"/>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3600" b="0" i="0" u="none" strike="noStrike" cap="none" normalizeH="0" baseline="0" dirty="0" smtClean="0">
              <a:ln>
                <a:noFill/>
              </a:ln>
              <a:solidFill>
                <a:srgbClr val="0D0D0D"/>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CA" sz="3600" dirty="0">
              <a:solidFill>
                <a:srgbClr val="0D0D0D"/>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3600" b="0" i="0" u="none" strike="noStrike" cap="none" normalizeH="0" baseline="0" dirty="0" smtClean="0">
              <a:ln>
                <a:noFill/>
              </a:ln>
              <a:solidFill>
                <a:srgbClr val="0D0D0D"/>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5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lus/>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833</Words>
  <Application>Microsoft Office PowerPoint</Application>
  <PresentationFormat>Affichage à l'écran (4:3)</PresentationFormat>
  <Paragraphs>56</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skuy</dc:creator>
  <cp:lastModifiedBy>skuy</cp:lastModifiedBy>
  <cp:revision>37</cp:revision>
  <dcterms:created xsi:type="dcterms:W3CDTF">2024-10-22T07:00:20Z</dcterms:created>
  <dcterms:modified xsi:type="dcterms:W3CDTF">2024-10-22T12:03:14Z</dcterms:modified>
</cp:coreProperties>
</file>