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33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297" r:id="rId22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맑은 고딕" pitchFamily="34" charset="-127"/>
      <p:regular r:id="rId29"/>
      <p:bold r:id="rId30"/>
    </p:embeddedFont>
    <p:embeddedFont>
      <p:font typeface="굴림체" pitchFamily="49" charset="-127"/>
      <p:regular r:id="rId31"/>
    </p:embeddedFont>
    <p:embeddedFont>
      <p:font typeface="굴림" pitchFamily="34" charset="-127"/>
      <p:regular r:id="rId32"/>
    </p:embeddedFont>
    <p:embeddedFont>
      <p:font typeface="Calibri Light" charset="0"/>
      <p:regular r:id="rId33"/>
      <p:italic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538"/>
    <a:srgbClr val="592A34"/>
    <a:srgbClr val="DBAFB8"/>
    <a:srgbClr val="B35669"/>
    <a:srgbClr val="FDE7FC"/>
    <a:srgbClr val="944657"/>
    <a:srgbClr val="C00000"/>
    <a:srgbClr val="2D2F2D"/>
    <a:srgbClr val="F6882E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31" autoAdjust="0"/>
    <p:restoredTop sz="94767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5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 rot="902408">
            <a:off x="1725163" y="1638340"/>
            <a:ext cx="5832648" cy="1585337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b="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55828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427634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427634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395536" y="255828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 rot="722941">
            <a:off x="1031141" y="1915971"/>
            <a:ext cx="6983714" cy="13753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b="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‹N°›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altLang="ko-KR" b="1" dirty="0" smtClean="0">
                <a:solidFill>
                  <a:schemeClr val="bg1"/>
                </a:solidFill>
              </a:rPr>
              <a:t>Terminology of Journalism</a:t>
            </a:r>
            <a:endParaRPr lang="en-CA" altLang="ko-KR" b="1" dirty="0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 rot="20782447">
            <a:off x="274278" y="5098161"/>
            <a:ext cx="390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Dr. Narimen HAMDINI</a:t>
            </a:r>
            <a:endParaRPr kumimoji="1" lang="en-US" altLang="ko-KR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1538" y="0"/>
            <a:ext cx="6786610" cy="714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i="1" dirty="0" smtClean="0">
                <a:solidFill>
                  <a:schemeClr val="tx1"/>
                </a:solidFill>
              </a:rPr>
              <a:t>Higher National School of Journalism &amp; Information Sciences</a:t>
            </a:r>
            <a:endParaRPr lang="en-CA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sz="3200" b="1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Folio</a:t>
            </a:r>
            <a:r>
              <a:rPr lang="en-CA" sz="3200" b="1" dirty="0" smtClean="0"/>
              <a:t> </a:t>
            </a:r>
            <a:r>
              <a:rPr lang="en-CA" sz="3200" dirty="0" smtClean="0"/>
              <a:t>: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number (s) of the page.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 descr="C:\Users\skuy\Music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455" y="2369502"/>
            <a:ext cx="2625090" cy="211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 lnSpcReduction="10000"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sz="3200" b="1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Ear</a:t>
            </a:r>
            <a:r>
              <a:rPr lang="en-CA" sz="3200" b="1" dirty="0" smtClean="0"/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Either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corner at the top of the front page (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sometimes</a:t>
            </a: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used for weather news or to call attention to a special feature).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 descr="C:\Users\skuy\Music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455" y="2369502"/>
            <a:ext cx="2625090" cy="211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skuy\Music\Captur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3615" y="2186622"/>
            <a:ext cx="4636770" cy="24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 fontScale="92500"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r>
              <a:rPr lang="en-CA" dirty="0" smtClean="0"/>
              <a:t> </a:t>
            </a:r>
            <a:endParaRPr lang="fr-FR" dirty="0" smtClean="0"/>
          </a:p>
          <a:p>
            <a:pPr algn="just"/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Media-outlet :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publication or broadcast program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</a:p>
          <a:p>
            <a:pPr algn="just"/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provides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news and feature stories to the public through </a:t>
            </a:r>
            <a:endParaRPr lang="en-C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various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distribution channels.</a:t>
            </a:r>
            <a:endParaRPr lang="fr-F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C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CA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Media coverage 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refers to the attention and 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exposure</a:t>
            </a:r>
          </a:p>
          <a:p>
            <a:pPr algn="just"/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received by a person, brand, event, or topic in various forms </a:t>
            </a:r>
            <a:endParaRPr lang="en-US" sz="2800" i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media, including print, broadcast, and digital platforms.</a:t>
            </a:r>
          </a:p>
          <a:p>
            <a:endParaRPr lang="en-CA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r>
              <a:rPr lang="en-CA" dirty="0" smtClean="0"/>
              <a:t> </a:t>
            </a:r>
            <a:endParaRPr lang="fr-FR" dirty="0" smtClean="0"/>
          </a:p>
          <a:p>
            <a:pPr algn="just"/>
            <a:endParaRPr lang="en-C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CA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CA" sz="3200" dirty="0" smtClean="0"/>
              <a:t> </a:t>
            </a:r>
            <a:endParaRPr lang="en-CA" sz="3200" dirty="0" smtClean="0"/>
          </a:p>
          <a:p>
            <a:endParaRPr lang="en-CA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Correspondent: one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contributes news or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commentary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a publication (such as a newspaper) or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radio or </a:t>
            </a:r>
            <a:endParaRPr lang="en-C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television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often from a distant place.</a:t>
            </a:r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CA" b="1" dirty="0" smtClean="0"/>
          </a:p>
        </p:txBody>
      </p:sp>
      <p:pic>
        <p:nvPicPr>
          <p:cNvPr id="2051" name="Picture 3" descr="C:\Users\skuy\Music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27813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Terminology</a:t>
            </a:r>
            <a:endParaRPr lang="ko-KR" altLang="en-US" sz="40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r>
              <a:rPr lang="en-CA" dirty="0" smtClean="0"/>
              <a:t> </a:t>
            </a:r>
            <a:endParaRPr lang="fr-FR" dirty="0" smtClean="0"/>
          </a:p>
          <a:p>
            <a:pPr algn="just"/>
            <a:endParaRPr lang="en-C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CA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CA" sz="3200" dirty="0" smtClean="0"/>
              <a:t> </a:t>
            </a:r>
            <a:endParaRPr lang="en-CA" sz="3200" dirty="0" smtClean="0"/>
          </a:p>
          <a:p>
            <a:endParaRPr lang="en-CA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Sensationalism</a:t>
            </a:r>
            <a:r>
              <a:rPr lang="en-CA" sz="3200" dirty="0" smtClean="0"/>
              <a:t>: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act by newspapers, television, etc.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presenting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in a way that is shocking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exciting: The newspaper has been accused of sensationalism </a:t>
            </a:r>
            <a:endParaRPr lang="fr-F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CA" b="1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-1214478" y="-1429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71802" y="1928802"/>
            <a:ext cx="271464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75" name="Picture 3" descr="C:\Users\skuy\Music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1"/>
            <a:ext cx="32385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r>
              <a:rPr lang="en-CA" dirty="0" smtClean="0"/>
              <a:t> </a:t>
            </a:r>
            <a:endParaRPr lang="fr-FR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Journalist</a:t>
            </a:r>
            <a:r>
              <a:rPr lang="en-CA" sz="2800" b="1" dirty="0" smtClean="0"/>
              <a:t> 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person who writes news stories or articles for a </a:t>
            </a:r>
            <a:r>
              <a:rPr lang="en-CA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newspaper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or magazine or broadcasts them on radio or 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television</a:t>
            </a:r>
          </a:p>
          <a:p>
            <a:endParaRPr lang="fr-FR" sz="2800" i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</a:rPr>
              <a:t>Affiliate 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station associated with a network by contract to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broadcastthe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network's programs. </a:t>
            </a:r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CA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pic>
        <p:nvPicPr>
          <p:cNvPr id="4098" name="Picture 2" descr="C:\Users\skuy\Music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78647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r>
              <a:rPr lang="en-CA" dirty="0" smtClean="0"/>
              <a:t> </a:t>
            </a:r>
            <a:endParaRPr lang="en-C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</a:rPr>
              <a:t>Manipulation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tactics can include 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cloaking one's identity or the source of the artifact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editing to conceal or change the meaning or context of an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artifact</a:t>
            </a:r>
          </a:p>
          <a:p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3200" i="0" dirty="0" smtClean="0">
                <a:solidFill>
                  <a:schemeClr val="accent5">
                    <a:lumMod val="75000"/>
                  </a:schemeClr>
                </a:solidFill>
              </a:rPr>
              <a:t>Politicians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are individuals who hold or seek positions of </a:t>
            </a:r>
            <a:endParaRPr lang="en-C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authority and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governance within a 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system, often </a:t>
            </a:r>
            <a:endParaRPr lang="en-C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making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decisions that affect public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CA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4881686"/>
          </a:xfrm>
        </p:spPr>
        <p:txBody>
          <a:bodyPr>
            <a:normAutofit lnSpcReduction="10000"/>
          </a:bodyPr>
          <a:lstStyle/>
          <a:p>
            <a:endParaRPr lang="en-CA" b="1" dirty="0" smtClean="0"/>
          </a:p>
          <a:p>
            <a:r>
              <a:rPr lang="en-CA" dirty="0" smtClean="0"/>
              <a:t> </a:t>
            </a:r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Celebrities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individuals who have gained fame and public recognition, often due to their work in entertainment, sports, or social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</a:t>
            </a:r>
          </a:p>
          <a:p>
            <a:endParaRPr lang="fr-F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3200" b="1" i="0" dirty="0" smtClean="0">
                <a:solidFill>
                  <a:schemeClr val="accent5">
                    <a:lumMod val="75000"/>
                  </a:schemeClr>
                </a:solidFill>
              </a:rPr>
              <a:t>Tabloid</a:t>
            </a:r>
            <a:r>
              <a:rPr lang="en-CA" sz="3200" b="1" i="0" dirty="0" smtClean="0"/>
              <a:t> 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a 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newspaper that is about half the page size of an ordinary newspaper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and that contains news in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condensed</a:t>
            </a: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 and much photographic matter 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type </a:t>
            </a:r>
            <a:r>
              <a:rPr lang="en-CA" sz="28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popular, largely sensationalistic journalism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that takes its name from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format of a small newspaper, </a:t>
            </a:r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CA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pic>
        <p:nvPicPr>
          <p:cNvPr id="5122" name="Picture 2" descr="C:\Users\skuy\Music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6572295" cy="3560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Warm UP!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 lnSpcReduction="10000"/>
          </a:bodyPr>
          <a:lstStyle/>
          <a:p>
            <a:r>
              <a:rPr lang="en-C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Guess the word if you can!</a:t>
            </a:r>
          </a:p>
          <a:p>
            <a:endParaRPr lang="en-CA" b="1" dirty="0" smtClean="0"/>
          </a:p>
          <a:p>
            <a:endParaRPr lang="en-CA" sz="1800" b="1" dirty="0" smtClean="0"/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face of  a TV Show  ………..</a:t>
            </a:r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Could be any shape, used to present thoughts and words especially in caricature  …………</a:t>
            </a:r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Make reader fall in love from the first sight ………..</a:t>
            </a:r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tiny place on the top corner can be how is the weather ……..</a:t>
            </a:r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full name above or bellow a text………;</a:t>
            </a:r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special story to lead to cover page usually used to attract attention ……..</a:t>
            </a:r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 wonder how many pages are they ??! ……</a:t>
            </a:r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You can’t exceed the lines …………</a:t>
            </a:r>
          </a:p>
          <a:p>
            <a:pPr>
              <a:buFont typeface="+mj-lt"/>
              <a:buAutoNum type="alphaUcPeriod"/>
            </a:pP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 MBC1, as well as MBC2, MBC3, MBC4, MBC5, MBC MASR, MBC IRAQ </a:t>
            </a:r>
            <a:r>
              <a:rPr lang="en-CA" sz="20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all are …………</a:t>
            </a:r>
          </a:p>
          <a:p>
            <a:pPr>
              <a:buFont typeface="+mj-lt"/>
              <a:buAutoNum type="alphaUcPeriod"/>
            </a:pPr>
            <a:endParaRPr lang="en-CA" sz="1800" i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Lets 'Practice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4881686"/>
          </a:xfrm>
        </p:spPr>
        <p:txBody>
          <a:bodyPr>
            <a:normAutofit fontScale="77500" lnSpcReduction="20000"/>
          </a:bodyPr>
          <a:lstStyle/>
          <a:p>
            <a:endParaRPr lang="en-CA" sz="2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Anchors</a:t>
            </a:r>
            <a:r>
              <a:rPr lang="en-CA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outlets, coverage, correspondents, sensationalism, journalists, affiliate, manipulate, politicians, </a:t>
            </a:r>
            <a:r>
              <a:rPr lang="en-CA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celebrities, </a:t>
            </a:r>
            <a:r>
              <a:rPr lang="en-CA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tabloids, networks</a:t>
            </a:r>
            <a:endParaRPr lang="fr-FR" sz="2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fr-FR" sz="2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BBC is one of the most well - known new...........   in the world . They are based </a:t>
            </a:r>
            <a:endParaRPr lang="en-CA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UK , but they have .........    in almost every country in the world . On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their</a:t>
            </a: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international news network, BBC World , they give ………    to events all over the </a:t>
            </a:r>
            <a:endParaRPr lang="en-CA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world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The …….. are very professional - looking and they read the news clearly </a:t>
            </a:r>
            <a:endParaRPr lang="en-CA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a very serious attitude . Last year , their business ………..  John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Johnson</a:t>
            </a: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won the award for Best International Business Reporting .......... However ,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</a:t>
            </a: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also many , less serious , media ……. in the UK . Every day , many people </a:t>
            </a:r>
            <a:endParaRPr lang="en-CA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read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……. , which contain stories about the personal lives of ............. and..........  </a:t>
            </a:r>
            <a:endParaRPr lang="en-CA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 dislike these tabloids , because they say that the ……… write stories </a:t>
            </a:r>
            <a:endParaRPr lang="en-CA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not true and ........  stories to try to make them more interesting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 of this , many people protested outside the offices of one of the </a:t>
            </a:r>
            <a:endParaRPr lang="en-CA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Low"/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country's </a:t>
            </a:r>
            <a:r>
              <a:rPr lang="en-CA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biggest tabloids , saying , ? </a:t>
            </a:r>
            <a:r>
              <a:rPr lang="fr-F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</a:t>
            </a:r>
            <a:r>
              <a:rPr lang="fr-FR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fr-F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not news . It </a:t>
            </a:r>
            <a:r>
              <a:rPr lang="fr-FR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fr-F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………… </a:t>
            </a:r>
          </a:p>
          <a:p>
            <a:endParaRPr lang="en-CA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THANK YOU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/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pPr algn="just"/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An </a:t>
            </a:r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anchor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the face of the program. They are </a:t>
            </a:r>
            <a:r>
              <a:rPr lang="en-C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professials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present live news to the audience through a live broadcast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1571612"/>
            <a:ext cx="335758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7" name="Picture 3" descr="C:\Users\skuy\Music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3190875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Balloon</a:t>
            </a:r>
            <a:r>
              <a:rPr lang="en-CA" sz="3200" b="1" dirty="0" smtClean="0"/>
              <a:t> </a:t>
            </a:r>
            <a:r>
              <a:rPr lang="en-CA" sz="3200" dirty="0" smtClean="0"/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drawing, usually in a comic strip, which makes the words of a person in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picture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appear to be coming directly from his mouth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 descr="C:\Users\skuy\Music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3937000" cy="266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Banner</a:t>
            </a:r>
            <a:r>
              <a:rPr lang="en-CA" sz="3200" b="1" dirty="0" smtClean="0"/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headline in large letters running across the </a:t>
            </a:r>
            <a:endParaRPr lang="en-C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entire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width of the first page.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 descr="C:\Users\skuy\Music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3937000" cy="266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skuy\Music\Captur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40" y="1594471"/>
            <a:ext cx="5760720" cy="290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sz="3200" b="1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Box:</a:t>
            </a:r>
            <a:r>
              <a:rPr lang="en-CA" sz="3200" b="1" dirty="0" smtClean="0"/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Border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around a story or photo.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 6" descr="C:\Users\skuy\Music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9293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sz="3200" b="1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Byline</a:t>
            </a:r>
            <a:r>
              <a:rPr lang="en-CA" sz="3200" b="1" dirty="0" smtClean="0"/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name of the writer printed at the top of a story</a:t>
            </a:r>
            <a:r>
              <a:rPr lang="en-CA" sz="2800" dirty="0" smtClean="0"/>
              <a:t>.</a:t>
            </a:r>
            <a:endParaRPr lang="fr-FR" sz="3200" dirty="0"/>
          </a:p>
        </p:txBody>
      </p:sp>
      <p:pic>
        <p:nvPicPr>
          <p:cNvPr id="5" name="Image 4" descr="C:\Users\skuy\Music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214974" cy="223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sz="3200" b="1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To Cover </a:t>
            </a:r>
            <a:r>
              <a:rPr lang="en-CA" sz="3200" b="1" dirty="0" smtClean="0"/>
              <a:t>: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gather information and get facts 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story.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 descr="C:\Users\skuy\Music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9"/>
            <a:ext cx="5308623" cy="210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Terminology</a:t>
            </a:r>
            <a:endParaRPr lang="ko-KR" altLang="en-US" sz="3600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1427634"/>
            <a:ext cx="8748464" cy="4881686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sz="3200" b="1" dirty="0" smtClean="0"/>
          </a:p>
          <a:p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Feature</a:t>
            </a:r>
            <a:r>
              <a:rPr lang="en-CA" sz="3200" b="1" dirty="0" smtClean="0"/>
              <a:t>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story in which the interest lies in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some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factor other than the news value, usually </a:t>
            </a:r>
            <a:r>
              <a:rPr lang="en-C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entertain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Image 4" descr="C:\Users\skuy\Music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640" y="2493010"/>
            <a:ext cx="3474720" cy="187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10084</TotalTime>
  <Words>324</Words>
  <Application>Microsoft Office PowerPoint</Application>
  <PresentationFormat>Affichage à l'écran (4:3)</PresentationFormat>
  <Paragraphs>213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맑은 고딕</vt:lpstr>
      <vt:lpstr>굴림체</vt:lpstr>
      <vt:lpstr>굴림</vt:lpstr>
      <vt:lpstr>Calibri Light</vt:lpstr>
      <vt:lpstr>Times New Roman</vt:lpstr>
      <vt:lpstr>Office 테마</vt:lpstr>
      <vt:lpstr>Terminology of Journalism</vt:lpstr>
      <vt:lpstr>Warm UP!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Lets 'Practice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skuy</cp:lastModifiedBy>
  <cp:revision>32</cp:revision>
  <dcterms:created xsi:type="dcterms:W3CDTF">2010-02-01T08:03:16Z</dcterms:created>
  <dcterms:modified xsi:type="dcterms:W3CDTF">2024-11-25T12:12:55Z</dcterms:modified>
  <cp:category>www.slidemembers.com</cp:category>
</cp:coreProperties>
</file>