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2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12.xml.rels" ContentType="application/vnd.openxmlformats-package.relationships+xml"/>
  <Override PartName="/ppt/slideMasters/slideMaster1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presProps.xml" ContentType="application/vnd.openxmlformats-officedocument.presentationml.presProps+xml"/>
  <Override PartName="/ppt/slides/slide18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_rels/slide18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1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ux contenu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 style du titre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740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740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DBA3673-02CF-424E-B087-B92B84A53D0D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re et contenu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 style du titre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56AC3E3-963F-4391-8182-2F6683C03393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re de sec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1320" cy="1361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fr-FR" sz="4000" strike="noStrike" u="none" cap="all">
                <a:solidFill>
                  <a:schemeClr val="dk1"/>
                </a:solidFill>
                <a:effectLst/>
                <a:uFillTx/>
                <a:latin typeface="Calibri"/>
              </a:rPr>
              <a:t>Modifiez le style du titre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1320" cy="1499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2ED72D4-3161-4856-8B8A-83B169967142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228880" cy="6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3751A55D-3BD4-4D62-98CA-2E935ADFF6F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a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 style du titre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200" cy="638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200" cy="395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fr-F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0640" cy="638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0640" cy="395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fr-F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6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7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8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961C68C-2E59-4D6A-927E-2E7E59576A87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re seu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 style du titre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522C97C-5B75-438F-88C3-3798BEC175D4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E54FB01-B347-4306-9F67-512EC6D8842B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u avec légen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080" cy="116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 style du titre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0560" cy="585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080" cy="4690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6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91A5E85-1137-4426-9481-C7DEE3FE1764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age avec légen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5320" cy="56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 style du titre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5320" cy="803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6FC840C-60B0-4B1F-81BD-54C430B877EF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iapositive de titr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 style du titre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2AFE56A-F06E-42B1-85AD-570912CBF3B7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re et texte vertica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 style du titre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699710E-1291-41D9-9A83-875D56E3DC91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itre vertical et text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6320" cy="585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 style du titre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8840" cy="585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C46546C-9867-4AD0-81EC-96B23333AC41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708480"/>
            <a:ext cx="82288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ftr" idx="34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sldNum" idx="35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2D03149-1993-4418-BBEF-4C74EEDD5AA4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dt" idx="36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fr-FR" sz="66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Module : Français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subTitle"/>
          </p:nvPr>
        </p:nvSpPr>
        <p:spPr>
          <a:xfrm>
            <a:off x="1371600" y="6237360"/>
            <a:ext cx="6399720" cy="358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19999"/>
          </a:bodyPr>
          <a:p>
            <a:pPr indent="0" algn="ctr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Année Universitaire : 2025/2026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"/>
          <p:cNvSpPr/>
          <p:nvPr/>
        </p:nvSpPr>
        <p:spPr>
          <a:xfrm>
            <a:off x="3780000" y="0"/>
            <a:ext cx="1727280" cy="460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ctr">
            <a:sp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fr-FR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Arial Unicode MS"/>
              </a:rPr>
              <a:t>Exemples 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Rectangle 3"/>
          <p:cNvSpPr/>
          <p:nvPr/>
        </p:nvSpPr>
        <p:spPr>
          <a:xfrm>
            <a:off x="251640" y="836640"/>
            <a:ext cx="409824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4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Allez-vous-en !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Rectangle 4"/>
          <p:cNvSpPr/>
          <p:nvPr/>
        </p:nvSpPr>
        <p:spPr>
          <a:xfrm>
            <a:off x="243360" y="1791360"/>
            <a:ext cx="6487560" cy="7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3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Pourriez-vous me laisser tranquille ?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Rectangle 5"/>
          <p:cNvSpPr/>
          <p:nvPr/>
        </p:nvSpPr>
        <p:spPr>
          <a:xfrm>
            <a:off x="243360" y="2647440"/>
            <a:ext cx="396468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Veuillez quitter céans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Rectangle 6"/>
          <p:cNvSpPr/>
          <p:nvPr/>
        </p:nvSpPr>
        <p:spPr>
          <a:xfrm>
            <a:off x="181440" y="3321000"/>
            <a:ext cx="471060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Et si vous vous en alliez ?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Rectangle 7"/>
          <p:cNvSpPr/>
          <p:nvPr/>
        </p:nvSpPr>
        <p:spPr>
          <a:xfrm>
            <a:off x="243360" y="4213800"/>
            <a:ext cx="6373800" cy="64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2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File ; dégage ; débarrasse le plancher en vitesse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Rectangle 8"/>
          <p:cNvSpPr/>
          <p:nvPr/>
        </p:nvSpPr>
        <p:spPr>
          <a:xfrm>
            <a:off x="186480" y="4959000"/>
            <a:ext cx="554220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Tire-toi. Tu te tailles. Barre-toi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Rectangle 9"/>
          <p:cNvSpPr/>
          <p:nvPr/>
        </p:nvSpPr>
        <p:spPr>
          <a:xfrm>
            <a:off x="6591240" y="1983600"/>
            <a:ext cx="2153520" cy="55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(français soutenu)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Rectangle 10"/>
          <p:cNvSpPr/>
          <p:nvPr/>
        </p:nvSpPr>
        <p:spPr>
          <a:xfrm>
            <a:off x="6081480" y="2853720"/>
            <a:ext cx="3048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(langue un peu archaïque)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Rectangle 11"/>
          <p:cNvSpPr/>
          <p:nvPr/>
        </p:nvSpPr>
        <p:spPr>
          <a:xfrm>
            <a:off x="5900400" y="3522960"/>
            <a:ext cx="2238480" cy="55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(langue désinvolte)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Rectangle 12"/>
          <p:cNvSpPr/>
          <p:nvPr/>
        </p:nvSpPr>
        <p:spPr>
          <a:xfrm>
            <a:off x="6593400" y="4320360"/>
            <a:ext cx="2118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(langue familière)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Rectangle 13"/>
          <p:cNvSpPr/>
          <p:nvPr/>
        </p:nvSpPr>
        <p:spPr>
          <a:xfrm>
            <a:off x="6068520" y="5103360"/>
            <a:ext cx="1998360" cy="50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18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(langue argotique)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58" dur="indefinite" restart="never" nodeType="tmRoot">
          <p:childTnLst>
            <p:seq>
              <p:cTn id="259" dur="indefinite" nodeType="mainSeq">
                <p:childTnLst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8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5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0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1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6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2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ectangle 1"/>
          <p:cNvSpPr/>
          <p:nvPr/>
        </p:nvSpPr>
        <p:spPr>
          <a:xfrm>
            <a:off x="3780000" y="0"/>
            <a:ext cx="1727280" cy="460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ctr">
            <a:sp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fr-FR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Arial Unicode MS"/>
              </a:rPr>
              <a:t>Exemples 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Rectangle 3"/>
          <p:cNvSpPr/>
          <p:nvPr/>
        </p:nvSpPr>
        <p:spPr>
          <a:xfrm>
            <a:off x="251640" y="836640"/>
            <a:ext cx="418140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4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Cela m’est égal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Rectangle 5"/>
          <p:cNvSpPr/>
          <p:nvPr/>
        </p:nvSpPr>
        <p:spPr>
          <a:xfrm>
            <a:off x="717840" y="1847880"/>
            <a:ext cx="3193920" cy="7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Cela ne me fait rien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Rectangle 6"/>
          <p:cNvSpPr/>
          <p:nvPr/>
        </p:nvSpPr>
        <p:spPr>
          <a:xfrm>
            <a:off x="486360" y="2505600"/>
            <a:ext cx="3796920" cy="7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Je m’en moque pas mal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Rectangle 7"/>
          <p:cNvSpPr/>
          <p:nvPr/>
        </p:nvSpPr>
        <p:spPr>
          <a:xfrm>
            <a:off x="180360" y="3092040"/>
            <a:ext cx="5136840" cy="7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Cela ne me fait ni chaud ni froid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Rectangle 8"/>
          <p:cNvSpPr/>
          <p:nvPr/>
        </p:nvSpPr>
        <p:spPr>
          <a:xfrm>
            <a:off x="343080" y="3803400"/>
            <a:ext cx="4811400" cy="7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Je m’en balance, je m’en fiche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Rectangle 9"/>
          <p:cNvSpPr/>
          <p:nvPr/>
        </p:nvSpPr>
        <p:spPr>
          <a:xfrm>
            <a:off x="220680" y="4368240"/>
            <a:ext cx="5043960" cy="7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Je m’en fous ; je m’en bats l'œil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Rectangle 10"/>
          <p:cNvSpPr/>
          <p:nvPr/>
        </p:nvSpPr>
        <p:spPr>
          <a:xfrm>
            <a:off x="1434600" y="5079600"/>
            <a:ext cx="2679480" cy="7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Cela m'indiffère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Rectangle 11"/>
          <p:cNvSpPr/>
          <p:nvPr/>
        </p:nvSpPr>
        <p:spPr>
          <a:xfrm>
            <a:off x="6056280" y="1882800"/>
            <a:ext cx="2253240" cy="55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(</a:t>
            </a: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français</a:t>
            </a: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</a:t>
            </a: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commun</a:t>
            </a: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Rectangle 12"/>
          <p:cNvSpPr/>
          <p:nvPr/>
        </p:nvSpPr>
        <p:spPr>
          <a:xfrm>
            <a:off x="6055200" y="2460600"/>
            <a:ext cx="2118600" cy="55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(</a:t>
            </a: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langue familière</a:t>
            </a: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Rectangle 13"/>
          <p:cNvSpPr/>
          <p:nvPr/>
        </p:nvSpPr>
        <p:spPr>
          <a:xfrm>
            <a:off x="6179040" y="3242160"/>
            <a:ext cx="2118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(</a:t>
            </a: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langue</a:t>
            </a: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</a:t>
            </a: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familière</a:t>
            </a: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Rectangle 14"/>
          <p:cNvSpPr/>
          <p:nvPr/>
        </p:nvSpPr>
        <p:spPr>
          <a:xfrm>
            <a:off x="6099120" y="3966840"/>
            <a:ext cx="2197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(langue argotique)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Rectangle 15"/>
          <p:cNvSpPr/>
          <p:nvPr/>
        </p:nvSpPr>
        <p:spPr>
          <a:xfrm>
            <a:off x="6059880" y="4444560"/>
            <a:ext cx="2109240" cy="55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(registre grossier)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Rectangle 16"/>
          <p:cNvSpPr/>
          <p:nvPr/>
        </p:nvSpPr>
        <p:spPr>
          <a:xfrm>
            <a:off x="6013080" y="5138640"/>
            <a:ext cx="2112120" cy="55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(langue soutenue)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14" dur="indefinite" restart="never" nodeType="tmRoot">
          <p:childTnLst>
            <p:seq>
              <p:cTn id="315" dur="indefinite" nodeType="mainSeq">
                <p:childTnLst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>
                      <p:stCondLst>
                        <p:cond delay="indefinite"/>
                      </p:stCondLst>
                      <p:childTnLst>
                        <p:par>
                          <p:cTn id="341" fill="hold">
                            <p:stCondLst>
                              <p:cond delay="0"/>
                            </p:stCondLst>
                            <p:childTnLst>
                              <p:par>
                                <p:cTn id="342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4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9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0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5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>
                      <p:stCondLst>
                        <p:cond delay="indefinite"/>
                      </p:stCondLst>
                      <p:childTnLst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6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65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66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7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72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73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4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>
                      <p:stCondLst>
                        <p:cond delay="indefinite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79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"/>
          <p:cNvSpPr/>
          <p:nvPr/>
        </p:nvSpPr>
        <p:spPr>
          <a:xfrm>
            <a:off x="3780000" y="0"/>
            <a:ext cx="1727280" cy="460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ctr">
            <a:sp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fr-FR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Arial Unicode MS"/>
              </a:rPr>
              <a:t>Exemples 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Rectangle 3"/>
          <p:cNvSpPr/>
          <p:nvPr/>
        </p:nvSpPr>
        <p:spPr>
          <a:xfrm>
            <a:off x="251640" y="836640"/>
            <a:ext cx="320328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4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Taisez-vous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Rectangle 4"/>
          <p:cNvSpPr/>
          <p:nvPr/>
        </p:nvSpPr>
        <p:spPr>
          <a:xfrm>
            <a:off x="169200" y="1647720"/>
            <a:ext cx="341028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Veuillez-vous taire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Rectangle 5"/>
          <p:cNvSpPr/>
          <p:nvPr/>
        </p:nvSpPr>
        <p:spPr>
          <a:xfrm>
            <a:off x="179640" y="2304720"/>
            <a:ext cx="598428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Un peu de silence, s'il vous plaît !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Rectangle 6"/>
          <p:cNvSpPr/>
          <p:nvPr/>
        </p:nvSpPr>
        <p:spPr>
          <a:xfrm>
            <a:off x="9000" y="3145680"/>
            <a:ext cx="565848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Je vous ai déjà dit de vous taire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Rectangle 7"/>
          <p:cNvSpPr/>
          <p:nvPr/>
        </p:nvSpPr>
        <p:spPr>
          <a:xfrm>
            <a:off x="231480" y="3785400"/>
            <a:ext cx="5635440" cy="7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Ferme-la ! La ferme ! La boucle !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Rectangle 8"/>
          <p:cNvSpPr/>
          <p:nvPr/>
        </p:nvSpPr>
        <p:spPr>
          <a:xfrm>
            <a:off x="1036080" y="4681440"/>
            <a:ext cx="220896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Ta gueule !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Rectangle 9"/>
          <p:cNvSpPr/>
          <p:nvPr/>
        </p:nvSpPr>
        <p:spPr>
          <a:xfrm>
            <a:off x="1495080" y="5545440"/>
            <a:ext cx="141300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Chut !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Rectangle 10"/>
          <p:cNvSpPr/>
          <p:nvPr/>
        </p:nvSpPr>
        <p:spPr>
          <a:xfrm>
            <a:off x="6360840" y="1825920"/>
            <a:ext cx="2004480" cy="55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 (demande polie)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Rectangle 11"/>
          <p:cNvSpPr/>
          <p:nvPr/>
        </p:nvSpPr>
        <p:spPr>
          <a:xfrm>
            <a:off x="6314400" y="2594880"/>
            <a:ext cx="2534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 (demande commune)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Rectangle 12"/>
          <p:cNvSpPr/>
          <p:nvPr/>
        </p:nvSpPr>
        <p:spPr>
          <a:xfrm>
            <a:off x="6447960" y="3294360"/>
            <a:ext cx="2323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(langue impérative)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Rectangle 13"/>
          <p:cNvSpPr/>
          <p:nvPr/>
        </p:nvSpPr>
        <p:spPr>
          <a:xfrm>
            <a:off x="6463800" y="3977640"/>
            <a:ext cx="2594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(langue très familière)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Rectangle 14"/>
          <p:cNvSpPr/>
          <p:nvPr/>
        </p:nvSpPr>
        <p:spPr>
          <a:xfrm>
            <a:off x="6413040" y="4737960"/>
            <a:ext cx="2109240" cy="55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(registre grossier)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Rectangle 15"/>
          <p:cNvSpPr/>
          <p:nvPr/>
        </p:nvSpPr>
        <p:spPr>
          <a:xfrm>
            <a:off x="6378480" y="5755680"/>
            <a:ext cx="2713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(onomatopée courante)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80" dur="indefinite" restart="never" nodeType="tmRoot">
          <p:childTnLst>
            <p:seq>
              <p:cTn id="381" dur="indefinite" nodeType="mainSeq">
                <p:childTnLst>
                  <p:par>
                    <p:cTn id="382" fill="hold">
                      <p:stCondLst>
                        <p:cond delay="indefinite"/>
                      </p:stCondLst>
                      <p:childTnLst>
                        <p:par>
                          <p:cTn id="383" fill="hold">
                            <p:stCondLst>
                              <p:cond delay="0"/>
                            </p:stCondLst>
                            <p:childTnLst>
                              <p:par>
                                <p:cTn id="38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6" fill="hold">
                      <p:stCondLst>
                        <p:cond delay="indefinite"/>
                      </p:stCondLst>
                      <p:childTnLst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>
                      <p:stCondLst>
                        <p:cond delay="indefinite"/>
                      </p:stCondLst>
                      <p:childTnLst>
                        <p:par>
                          <p:cTn id="391" fill="hold">
                            <p:stCondLst>
                              <p:cond delay="0"/>
                            </p:stCondLst>
                            <p:childTnLst>
                              <p:par>
                                <p:cTn id="39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4" fill="hold">
                      <p:stCondLst>
                        <p:cond delay="indefinite"/>
                      </p:stCondLst>
                      <p:childTnLst>
                        <p:par>
                          <p:cTn id="395" fill="hold">
                            <p:stCondLst>
                              <p:cond delay="0"/>
                            </p:stCondLst>
                            <p:childTnLst>
                              <p:par>
                                <p:cTn id="39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8" fill="hold">
                      <p:stCondLst>
                        <p:cond delay="indefinite"/>
                      </p:stCondLst>
                      <p:childTnLst>
                        <p:par>
                          <p:cTn id="399" fill="hold">
                            <p:stCondLst>
                              <p:cond delay="0"/>
                            </p:stCondLst>
                            <p:childTnLst>
                              <p:par>
                                <p:cTn id="40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6" fill="hold">
                      <p:stCondLst>
                        <p:cond delay="indefinite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0" fill="hold">
                      <p:stCondLst>
                        <p:cond delay="indefinite"/>
                      </p:stCondLst>
                      <p:childTnLst>
                        <p:par>
                          <p:cTn id="411" fill="hold">
                            <p:stCondLst>
                              <p:cond delay="0"/>
                            </p:stCondLst>
                            <p:childTnLst>
                              <p:par>
                                <p:cTn id="412" nodeType="clickEffect" fill="hold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4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5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6" fill="hold">
                      <p:stCondLst>
                        <p:cond delay="indefinite"/>
                      </p:stCondLst>
                      <p:childTnLst>
                        <p:par>
                          <p:cTn id="417" fill="hold">
                            <p:stCondLst>
                              <p:cond delay="0"/>
                            </p:stCondLst>
                            <p:childTnLst>
                              <p:par>
                                <p:cTn id="418" nodeType="clickEffect" fill="hold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0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1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2" fill="hold">
                      <p:stCondLst>
                        <p:cond delay="indefinite"/>
                      </p:stCondLst>
                      <p:childTnLst>
                        <p:par>
                          <p:cTn id="423" fill="hold">
                            <p:stCondLst>
                              <p:cond delay="0"/>
                            </p:stCondLst>
                            <p:childTnLst>
                              <p:par>
                                <p:cTn id="424" nodeType="clickEffect" fill="hold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6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7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8" fill="hold">
                      <p:stCondLst>
                        <p:cond delay="indefinite"/>
                      </p:stCondLst>
                      <p:childTnLst>
                        <p:par>
                          <p:cTn id="429" fill="hold">
                            <p:stCondLst>
                              <p:cond delay="0"/>
                            </p:stCondLst>
                            <p:childTnLst>
                              <p:par>
                                <p:cTn id="430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2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3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8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9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0" fill="hold">
                      <p:stCondLst>
                        <p:cond delay="indefinite"/>
                      </p:stCondLst>
                      <p:childTnLst>
                        <p:par>
                          <p:cTn id="441" fill="hold">
                            <p:stCondLst>
                              <p:cond delay="0"/>
                            </p:stCondLst>
                            <p:childTnLst>
                              <p:par>
                                <p:cTn id="442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44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48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70000" lnSpcReduction="19999"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Exercice 1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457200" y="908640"/>
            <a:ext cx="8228520" cy="5216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Associez ces mots à leurs synonymes: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- </a:t>
            </a: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langage courant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: un livre • une maison • un morceau • fatigué • la peur • amoureux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• un homme • une voiture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- </a:t>
            </a: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langage soutenu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: épris • un mâle • l’effroi • une automobile • un fragment •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un manuel • une demeure • las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- </a:t>
            </a: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langage familier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: un mec • une bagnole • une baraque • un bouquin • un bout 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• entiché • crevé • la frousse/la trouille  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489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70000" lnSpcReduction="19999"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Exercice 1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457200" y="908640"/>
            <a:ext cx="8228880" cy="5216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Associez ces mots à leurs synonymes: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- </a:t>
            </a: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langage courant</a:t>
            </a: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: un livre • une maison • un morceau • fatigué • la peur - amoureux • un homme • une voiture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- </a:t>
            </a: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langage soutenu</a:t>
            </a: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: épris • un mâle • l’effroi • une automobile • un fragment • un manuel </a:t>
            </a: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• une demeure • las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- </a:t>
            </a: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langage familier</a:t>
            </a: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: un mec • une bagnole • une baraque •un bouquin • un bout </a:t>
            </a: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• entiché • crevé • la frousse/la trouille  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i="1" lang="fr-FR" sz="2000" strike="noStrike" u="none">
                <a:solidFill>
                  <a:srgbClr val="ff0000"/>
                </a:solidFill>
                <a:effectLst/>
                <a:uFillTx/>
                <a:latin typeface="Calibri"/>
              </a:rPr>
              <a:t>a) livre = ouvrage / manuel = bouquin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i="1" lang="fr-FR" sz="2000" strike="noStrike" u="none">
                <a:solidFill>
                  <a:srgbClr val="ff0000"/>
                </a:solidFill>
                <a:effectLst/>
                <a:uFillTx/>
                <a:latin typeface="Calibri"/>
              </a:rPr>
              <a:t>b) maison = demeure = baraque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i="1" lang="fr-FR" sz="2000" strike="noStrike" u="none">
                <a:solidFill>
                  <a:srgbClr val="ff0000"/>
                </a:solidFill>
                <a:effectLst/>
                <a:uFillTx/>
                <a:latin typeface="Calibri"/>
              </a:rPr>
              <a:t>c) morceau = fragment = bout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i="1" lang="fr-FR" sz="2000" strike="noStrike" u="none">
                <a:solidFill>
                  <a:srgbClr val="ff0000"/>
                </a:solidFill>
                <a:effectLst/>
                <a:uFillTx/>
                <a:latin typeface="Calibri"/>
              </a:rPr>
              <a:t>d) fatigué = las = crevé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i="1" lang="fr-FR" sz="2000" strike="noStrike" u="none">
                <a:solidFill>
                  <a:srgbClr val="ff0000"/>
                </a:solidFill>
                <a:effectLst/>
                <a:uFillTx/>
                <a:latin typeface="Calibri"/>
              </a:rPr>
              <a:t>e) peur = effroi = frousse/trouille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i="1" lang="fr-FR" sz="2000" strike="noStrike" u="none">
                <a:solidFill>
                  <a:srgbClr val="ff0000"/>
                </a:solidFill>
                <a:effectLst/>
                <a:uFillTx/>
                <a:latin typeface="Calibri"/>
              </a:rPr>
              <a:t>f) amoureux = épris = entiché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i="1" lang="fr-FR" sz="2000" strike="noStrike" u="none">
                <a:solidFill>
                  <a:srgbClr val="ff0000"/>
                </a:solidFill>
                <a:effectLst/>
                <a:uFillTx/>
                <a:latin typeface="Calibri"/>
              </a:rPr>
              <a:t>g) un homme = un mâle = un mec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i="1" lang="fr-FR" sz="2000" strike="noStrike" u="none">
                <a:solidFill>
                  <a:srgbClr val="ff0000"/>
                </a:solidFill>
                <a:effectLst/>
                <a:uFillTx/>
                <a:latin typeface="Calibri"/>
              </a:rPr>
              <a:t>h) voiture = automobile = bagnole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560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85000" lnSpcReduction="19999"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Exercice 2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457200" y="980640"/>
            <a:ext cx="8228520" cy="5144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Reformulez correctement en français courant, ces phrases écrites en français familier: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a. 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C’est qui qui a gagné?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b. 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Tu vas pas y aller à pied!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c. 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Va falloir que je m’en aille.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d. 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Où qu’on va maintenant?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e. 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T’es mon pote, pas vrai?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f. 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T’es pas au courant?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56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85000" lnSpcReduction="19999"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Exercice 2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457200" y="980640"/>
            <a:ext cx="4114080" cy="5144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Reformulez correctement en français courant, ces phrases écrites en français familier: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a. </a:t>
            </a: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C’est qui qui a gagné?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b. </a:t>
            </a: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Tu vas pas y aller à pied!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c. </a:t>
            </a: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Va falloir que je m’en aille.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d. </a:t>
            </a: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Où qu’on va maintenant?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e. </a:t>
            </a: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T’es mon pote, pas vrai?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f. </a:t>
            </a: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T’es pas au courant?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Espace réservé du contenu 5"/>
          <p:cNvSpPr/>
          <p:nvPr/>
        </p:nvSpPr>
        <p:spPr>
          <a:xfrm>
            <a:off x="4849560" y="908640"/>
            <a:ext cx="4114080" cy="514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defTabSz="914400">
              <a:lnSpc>
                <a:spcPct val="100000"/>
              </a:lnSpc>
              <a:spcBef>
                <a:spcPts val="400"/>
              </a:spcBef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400"/>
              </a:spcBef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281"/>
              </a:spcBef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a.  Qui est-ce qui a gagné?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b. Tu ne vas pas y aller à pied!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c. Il va falloir que je m’en aille.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d. Où est-ce qu’on va maintenant?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e. Tu es mon ami, n’est-ce pas vrai?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f .Tu n’es pas au courant?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63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85000" lnSpcReduction="9999"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Exercice 3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457200" y="980640"/>
            <a:ext cx="8228520" cy="5144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Reformulez en français courant les phrases suivantes, en donnant les équivalents des mots en italique: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a. Ce costume est </a:t>
            </a:r>
            <a:r>
              <a:rPr b="0" i="1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désuet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b. J’ai </a:t>
            </a:r>
            <a:r>
              <a:rPr b="0" i="1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loupé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mon examen.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c. Cette </a:t>
            </a:r>
            <a:r>
              <a:rPr b="0" i="1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besogne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me convient.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d. C’est un grand </a:t>
            </a:r>
            <a:r>
              <a:rPr b="0" i="1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gosse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d’une dizaine d’années.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e. Nous avons </a:t>
            </a:r>
            <a:r>
              <a:rPr b="0" i="1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demeuré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à Paris pendant plusieurs années.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63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85000" lnSpcReduction="9999"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Exercice 3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457200" y="980640"/>
            <a:ext cx="8228880" cy="5144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1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Reformulez en français courant les phrases suivantes, en donnant les équivalents des mots en italique: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a. Ce costume est </a:t>
            </a:r>
            <a:r>
              <a:rPr b="0" i="1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désuet</a:t>
            </a: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.   </a:t>
            </a:r>
            <a:r>
              <a:rPr b="1" i="1" lang="fr-FR" sz="2800" strike="noStrike" u="none">
                <a:solidFill>
                  <a:srgbClr val="ff0000"/>
                </a:solidFill>
                <a:effectLst/>
                <a:uFillTx/>
                <a:latin typeface="Calibri"/>
              </a:rPr>
              <a:t>(démodé/ancien)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b. J’ai </a:t>
            </a:r>
            <a:r>
              <a:rPr b="0" i="1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loupé</a:t>
            </a: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mon examen.  </a:t>
            </a:r>
            <a:r>
              <a:rPr b="1" i="1" lang="fr-FR" sz="2800" strike="noStrike" u="none">
                <a:solidFill>
                  <a:srgbClr val="ff0000"/>
                </a:solidFill>
                <a:effectLst/>
                <a:uFillTx/>
                <a:latin typeface="Calibri"/>
              </a:rPr>
              <a:t>(raté/échoué)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c. Cette </a:t>
            </a:r>
            <a:r>
              <a:rPr b="0" i="1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besogne</a:t>
            </a: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me convient. </a:t>
            </a:r>
            <a:r>
              <a:rPr b="1" i="1" lang="fr-FR" sz="2800" strike="noStrike" u="none">
                <a:solidFill>
                  <a:srgbClr val="ff0000"/>
                </a:solidFill>
                <a:effectLst/>
                <a:uFillTx/>
                <a:latin typeface="Calibri"/>
              </a:rPr>
              <a:t>(travail/activité)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d. C’est un grand </a:t>
            </a:r>
            <a:r>
              <a:rPr b="0" i="1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gosse</a:t>
            </a: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d’une dizaine d’années. </a:t>
            </a:r>
            <a:r>
              <a:rPr b="1" i="1" lang="fr-FR" sz="2800" strike="noStrike" u="none">
                <a:solidFill>
                  <a:srgbClr val="ff0000"/>
                </a:solidFill>
                <a:effectLst/>
                <a:uFillTx/>
                <a:latin typeface="Calibri"/>
              </a:rPr>
              <a:t>(enfant)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e. Nous avons </a:t>
            </a:r>
            <a:r>
              <a:rPr b="0" i="1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demeuré</a:t>
            </a: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à Paris pendant plusieurs années. </a:t>
            </a:r>
            <a:r>
              <a:rPr b="1" i="1" lang="fr-FR" sz="2800" strike="noStrike" u="none">
                <a:solidFill>
                  <a:srgbClr val="ff0000"/>
                </a:solidFill>
                <a:effectLst/>
                <a:uFillTx/>
                <a:latin typeface="Calibri"/>
              </a:rPr>
              <a:t>(habité/résidé/logé/vécu)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3"/>
          <p:cNvSpPr/>
          <p:nvPr/>
        </p:nvSpPr>
        <p:spPr>
          <a:xfrm>
            <a:off x="1835640" y="44640"/>
            <a:ext cx="5743800" cy="92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5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L’expression écrite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Rectangle 4"/>
          <p:cNvSpPr/>
          <p:nvPr/>
        </p:nvSpPr>
        <p:spPr>
          <a:xfrm>
            <a:off x="179640" y="974160"/>
            <a:ext cx="8856000" cy="52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fr-FR" sz="4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Le français qui s’écrit et celui qui se parle sont très différents. 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lang="fr-FR" sz="4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Il suffit, pour s'en apercevoir, d'étudier l'enregistrement au magnétophone d'une intervention orale, et d'essayer de la</a:t>
            </a:r>
            <a:r>
              <a:rPr b="1" lang="fr-FR" sz="4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</a:t>
            </a:r>
            <a:r>
              <a:rPr b="0" lang="fr-FR" sz="4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transcrire sur le papier telle qu'on l'entend... 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1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6" dur="5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1"/>
          <p:cNvSpPr/>
          <p:nvPr/>
        </p:nvSpPr>
        <p:spPr>
          <a:xfrm>
            <a:off x="107640" y="44640"/>
            <a:ext cx="9035280" cy="66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Il y a là deux codes,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autrement dit deux systèmes de communication qui possèdent,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chacun, leurs caractères particuliers,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aussi bien pour la construction des phrases que dans le choix des mots, ou dans la façon de  « ponctuer »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i="1" lang="fr-FR" sz="4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-</a:t>
            </a:r>
            <a:r>
              <a:rPr b="0" lang="fr-FR" sz="4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sans oublier toute la part de l'expression qui est propre à l'oral et disparaît à l'écrit : gestes, mimiques, intona­tions...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" dur="indefinite" restart="never" nodeType="tmRoot">
          <p:childTnLst>
            <p:seq>
              <p:cTn id="18" dur="indefinite" nodeType="mainSeq">
                <p:childTnLst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1"/>
          <p:cNvSpPr/>
          <p:nvPr/>
        </p:nvSpPr>
        <p:spPr>
          <a:xfrm>
            <a:off x="165600" y="44640"/>
            <a:ext cx="8856000" cy="655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fr-FR" sz="4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Passer d'un code à l'autre pour transmettre la même information 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fr-FR" sz="5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(par exemple, d'une communication téléphonique à une lettre) 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fr-FR" sz="5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fait apparaître claire­ment la nécessité de se plier à des règles spécifiques.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7" dur="indefinite" restart="never" nodeType="tmRoot">
          <p:childTnLst>
            <p:seq>
              <p:cTn id="38" dur="indefinite" nodeType="mainSeq">
                <p:childTnLst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9" dur="1000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50" dur="1000" fill="hold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" dur="1000" fill="hold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nodeType="clickEffect" fill="hold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 additive="repl">
                                        <p:cTn id="56" dur="500"/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1"/>
          <p:cNvSpPr/>
          <p:nvPr/>
        </p:nvSpPr>
        <p:spPr>
          <a:xfrm>
            <a:off x="251640" y="980640"/>
            <a:ext cx="8640000" cy="52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00000"/>
              </a:lnSpc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 </a:t>
            </a:r>
            <a:r>
              <a:rPr b="0" lang="fr-FR" sz="4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Le français dispose, pour formuler une même idée, de diverses possibilités d'expression syntaxique et lexicale.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lang="fr-FR" sz="4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Ces niveaux de langage correspondent à des situations bien différentes qu'il est essentiel de</a:t>
            </a:r>
            <a:r>
              <a:rPr b="0" i="1" lang="fr-FR" sz="4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</a:t>
            </a:r>
            <a:r>
              <a:rPr b="0" lang="fr-FR" sz="4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distinguer afin de n'employer chacune de ces tournures qu’à bon escient.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Rectangle 2"/>
          <p:cNvSpPr/>
          <p:nvPr/>
        </p:nvSpPr>
        <p:spPr>
          <a:xfrm>
            <a:off x="1535040" y="44640"/>
            <a:ext cx="625428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fr-FR" sz="4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Les niveaux de langage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7" dur="indefinite" restart="never" nodeType="tmRoot">
          <p:childTnLst>
            <p:seq>
              <p:cTn id="58" dur="indefinite" nodeType="mainSeq">
                <p:childTnLst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3" dur="5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4" dur="5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9" dur="50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0" dur="50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5" dur="1000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76" dur="1000" fill="hold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7" dur="1000" fill="hold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1"/>
          <p:cNvSpPr/>
          <p:nvPr/>
        </p:nvSpPr>
        <p:spPr>
          <a:xfrm>
            <a:off x="251640" y="332640"/>
            <a:ext cx="8640000" cy="58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00000"/>
              </a:lnSpc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Il est déconseillé d'user des mêmes expressions dans le langage écrit et dans la conversation :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lang="fr-FR" sz="4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des structures de la langue classique peuvent paraître précieuses ou sophistiquées dans le français parlé tandis que des tournures familières sembleront déplacées ou même grossières dans un français plus soutenu.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8" dur="indefinite" restart="never" nodeType="tmRoot">
          <p:childTnLst>
            <p:seq>
              <p:cTn id="79" dur="indefinite" nodeType="mainSeq">
                <p:childTnLst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88" dur="1000"/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9" dur="1000" fill="hold"/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0" dur="1000" fill="hold"/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3"/>
          <p:cNvSpPr/>
          <p:nvPr/>
        </p:nvSpPr>
        <p:spPr>
          <a:xfrm>
            <a:off x="395640" y="511920"/>
            <a:ext cx="8424000" cy="618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00000"/>
              </a:lnSpc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Si vous produisez une information écrite,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dans toute la mesure du possible, il faut </a:t>
            </a:r>
            <a:r>
              <a:rPr b="0" i="1" lang="fr-FR" sz="4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imaginer</a:t>
            </a: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votre destinataire,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bien « cibler » votre message ;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ce n'est pas toujours facile,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d’où le caractère plus général, plus impersonnel que prend parfois ce type d'information.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1" dur="indefinite" restart="never" nodeType="tmRoot">
          <p:childTnLst>
            <p:seq>
              <p:cTn id="92" dur="indefinite" nodeType="mainSeq">
                <p:childTnLst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7" dur="500" fill="hold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8" dur="500" fill="hold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3" dur="500" fill="hold"/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4" dur="500" fill="hold"/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09" dur="1000"/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10" dur="1000" fill="hold"/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1" dur="1000" fill="hold"/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nodeType="with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14" dur="1000"/>
                                        <p:tgtEl>
                                          <p:spTgt spid="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15" dur="1000" fill="hold"/>
                                        <p:tgtEl>
                                          <p:spTgt spid="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6" dur="1000" fill="hold"/>
                                        <p:tgtEl>
                                          <p:spTgt spid="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21" dur="1000"/>
                                        <p:tgtEl>
                                          <p:spTgt spid="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22" dur="1000" fill="hold"/>
                                        <p:tgtEl>
                                          <p:spTgt spid="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3" dur="1000" fill="hold"/>
                                        <p:tgtEl>
                                          <p:spTgt spid="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3"/>
          <p:cNvSpPr/>
          <p:nvPr/>
        </p:nvSpPr>
        <p:spPr>
          <a:xfrm>
            <a:off x="251640" y="836640"/>
            <a:ext cx="226764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4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Manger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Rectangle 1"/>
          <p:cNvSpPr/>
          <p:nvPr/>
        </p:nvSpPr>
        <p:spPr>
          <a:xfrm>
            <a:off x="3780000" y="0"/>
            <a:ext cx="1727280" cy="460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ctr">
            <a:sp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fr-FR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Arial Unicode MS"/>
              </a:rPr>
              <a:t>Exemples 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Rectangle 4"/>
          <p:cNvSpPr/>
          <p:nvPr/>
        </p:nvSpPr>
        <p:spPr>
          <a:xfrm>
            <a:off x="339120" y="1667880"/>
            <a:ext cx="415944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50000"/>
              </a:lnSpc>
            </a:pP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Allons nous restaurer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Rectangle 5"/>
          <p:cNvSpPr/>
          <p:nvPr/>
        </p:nvSpPr>
        <p:spPr>
          <a:xfrm>
            <a:off x="407520" y="2517480"/>
            <a:ext cx="274824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</a:pP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Allons manger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Rectangle 6"/>
          <p:cNvSpPr/>
          <p:nvPr/>
        </p:nvSpPr>
        <p:spPr>
          <a:xfrm>
            <a:off x="340920" y="3360960"/>
            <a:ext cx="612072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</a:pP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Allons casser la croûte  (la graine)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Rectangle 7"/>
          <p:cNvSpPr/>
          <p:nvPr/>
        </p:nvSpPr>
        <p:spPr>
          <a:xfrm>
            <a:off x="251640" y="4304880"/>
            <a:ext cx="5997240" cy="7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</a:pPr>
            <a:r>
              <a:rPr b="1" lang="fr-FR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Allons prendre un petit quelque chose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5" name="Tableau 2"/>
          <p:cNvGraphicFramePr/>
          <p:nvPr/>
        </p:nvGraphicFramePr>
        <p:xfrm>
          <a:off x="425880" y="5162040"/>
          <a:ext cx="2975400" cy="769320"/>
        </p:xfrm>
        <a:graphic>
          <a:graphicData uri="http://schemas.openxmlformats.org/drawingml/2006/table">
            <a:tbl>
              <a:tblPr/>
              <a:tblGrid>
                <a:gridCol w="2975760"/>
              </a:tblGrid>
              <a:tr h="769320">
                <a:tc>
                  <a:txBody>
                    <a:bodyPr lIns="60480" rIns="60480" tIns="0" bIns="0" anchor="t">
                      <a:noAutofit/>
                    </a:bodyPr>
                    <a:p>
                      <a:pPr algn="just" defTabSz="914400">
                        <a:lnSpc>
                          <a:spcPct val="150000"/>
                        </a:lnSpc>
                      </a:pPr>
                      <a:r>
                        <a:rPr b="1" lang="fr-FR" sz="3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Allons bouffer </a:t>
                      </a:r>
                      <a:r>
                        <a:rPr b="1" lang="fr-FR" sz="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 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0480" marR="604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86" name="Rectangle 8"/>
          <p:cNvSpPr/>
          <p:nvPr/>
        </p:nvSpPr>
        <p:spPr>
          <a:xfrm>
            <a:off x="4284000" y="1913760"/>
            <a:ext cx="4144680" cy="55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50000"/>
              </a:lnSpc>
            </a:pP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(langue soutenue, un peu archaïque)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Rectangle 9"/>
          <p:cNvSpPr/>
          <p:nvPr/>
        </p:nvSpPr>
        <p:spPr>
          <a:xfrm>
            <a:off x="4140000" y="2739960"/>
            <a:ext cx="2253240" cy="55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</a:pP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(français commun)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Rectangle 10"/>
          <p:cNvSpPr/>
          <p:nvPr/>
        </p:nvSpPr>
        <p:spPr>
          <a:xfrm>
            <a:off x="6438600" y="3619800"/>
            <a:ext cx="2165040" cy="55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</a:pP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(français familier)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Rectangle 11"/>
          <p:cNvSpPr/>
          <p:nvPr/>
        </p:nvSpPr>
        <p:spPr>
          <a:xfrm>
            <a:off x="6364440" y="4383720"/>
            <a:ext cx="2165040" cy="55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</a:pP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(français familier)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Rectangle 12"/>
          <p:cNvSpPr/>
          <p:nvPr/>
        </p:nvSpPr>
        <p:spPr>
          <a:xfrm>
            <a:off x="4233960" y="5224320"/>
            <a:ext cx="2190600" cy="55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</a:pPr>
            <a:r>
              <a:rPr b="1" lang="fr-FR" sz="20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(français vulgaire)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slow">
    <p:wheel spokes="1"/>
  </p:transition>
  <p:timing>
    <p:tnLst>
      <p:par>
        <p:cTn id="124" dur="indefinite" restart="never" nodeType="tmRoot">
          <p:childTnLst>
            <p:seq>
              <p:cTn id="125" dur="indefinite" nodeType="mainSeq">
                <p:childTnLst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nodeType="clickEffect" fill="hold" presetClass="entr" presetID="4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30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3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nodeType="clickEffect" fill="hold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nodeType="clickEffect" fill="hold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 additive="repl">
                                        <p:cTn id="14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nodeType="clickEffect" fill="hold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15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nodeType="clickEffect" fill="hold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 additive="repl">
                                        <p:cTn id="15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nodeType="clickEffect" fill="hold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1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63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4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fmla="y-sin(pi*$)/3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5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9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6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27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7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81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8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9" dur="166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1" dur="166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3" dur="166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5" dur="166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nodeType="clickEffect" fill="hold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 additive="repl">
                                        <p:cTn id="18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nodeType="clickEffect" fill="hold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 additive="repl">
                                        <p:cTn id="185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nodeType="clickEffect" fill="hold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19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nodeType="clickEffect" fill="hold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19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nodeType="clickEffect" fill="hold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 additive="repl">
                                        <p:cTn id="20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1"/>
          <p:cNvSpPr/>
          <p:nvPr/>
        </p:nvSpPr>
        <p:spPr>
          <a:xfrm>
            <a:off x="3780000" y="0"/>
            <a:ext cx="1727280" cy="460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ctr">
            <a:sp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fr-FR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Arial Unicode MS"/>
              </a:rPr>
              <a:t>Exemples 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Rectangle 3"/>
          <p:cNvSpPr/>
          <p:nvPr/>
        </p:nvSpPr>
        <p:spPr>
          <a:xfrm>
            <a:off x="251640" y="836640"/>
            <a:ext cx="223704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4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Enfants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Rectangle 4"/>
          <p:cNvSpPr/>
          <p:nvPr/>
        </p:nvSpPr>
        <p:spPr>
          <a:xfrm>
            <a:off x="209520" y="1819440"/>
            <a:ext cx="4973760" cy="7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Vos héritiers, votre progéniture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Rectangle 5"/>
          <p:cNvSpPr/>
          <p:nvPr/>
        </p:nvSpPr>
        <p:spPr>
          <a:xfrm>
            <a:off x="271080" y="2498760"/>
            <a:ext cx="2214720" cy="7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Vos rejetons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Rectangle 6"/>
          <p:cNvSpPr/>
          <p:nvPr/>
        </p:nvSpPr>
        <p:spPr>
          <a:xfrm>
            <a:off x="305640" y="3132360"/>
            <a:ext cx="1937880" cy="7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Vos enfants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Rectangle 7"/>
          <p:cNvSpPr/>
          <p:nvPr/>
        </p:nvSpPr>
        <p:spPr>
          <a:xfrm>
            <a:off x="357480" y="4068360"/>
            <a:ext cx="5653440" cy="7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Vos mioches, vos gosses, vos gamins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Rectangle 8"/>
          <p:cNvSpPr/>
          <p:nvPr/>
        </p:nvSpPr>
        <p:spPr>
          <a:xfrm>
            <a:off x="336960" y="5076720"/>
            <a:ext cx="6034320" cy="64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1" lang="fr-FR" sz="2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Les moutards, les morveux, les lardons </a:t>
            </a: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 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Rectangle 9"/>
          <p:cNvSpPr/>
          <p:nvPr/>
        </p:nvSpPr>
        <p:spPr>
          <a:xfrm>
            <a:off x="5620320" y="1929240"/>
            <a:ext cx="1831320" cy="50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0" lang="fr-FR" sz="18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(langue soutenue)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Rectangle 10"/>
          <p:cNvSpPr/>
          <p:nvPr/>
        </p:nvSpPr>
        <p:spPr>
          <a:xfrm>
            <a:off x="5675760" y="2528280"/>
            <a:ext cx="3395880" cy="50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0" lang="fr-FR" sz="18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(langue soutenue, un peu ironique)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Rectangle 11"/>
          <p:cNvSpPr/>
          <p:nvPr/>
        </p:nvSpPr>
        <p:spPr>
          <a:xfrm>
            <a:off x="6023160" y="3144960"/>
            <a:ext cx="1908360" cy="50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0" lang="fr-FR" sz="18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(français standard)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Rectangle 12"/>
          <p:cNvSpPr/>
          <p:nvPr/>
        </p:nvSpPr>
        <p:spPr>
          <a:xfrm>
            <a:off x="6012000" y="4352040"/>
            <a:ext cx="2001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(français populaire)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Rectangle 13"/>
          <p:cNvSpPr/>
          <p:nvPr/>
        </p:nvSpPr>
        <p:spPr>
          <a:xfrm>
            <a:off x="6020640" y="5130360"/>
            <a:ext cx="1994040" cy="50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  <a:spcBef>
                <a:spcPts val="601"/>
              </a:spcBef>
            </a:pPr>
            <a:r>
              <a:rPr b="0" lang="fr-FR" sz="1800" strike="noStrike" u="none">
                <a:solidFill>
                  <a:srgbClr val="002060"/>
                </a:solidFill>
                <a:effectLst/>
                <a:uFillTx/>
                <a:latin typeface="Times New Roman"/>
              </a:rPr>
              <a:t>(français argotique)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01" dur="indefinite" restart="never" nodeType="tmRoot">
          <p:childTnLst>
            <p:seq>
              <p:cTn id="202" dur="indefinite" nodeType="mainSeq">
                <p:childTnLst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31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32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3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5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50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51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2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nodeType="clickEffect" fill="hold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 additive="repl">
                                        <p:cTn id="25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582</TotalTime>
  <Application>LibreOffice/25.8.1.1$Windows_X86_64 LibreOffice_project/54047653041915e595ad4e45cccea684809c77b5</Application>
  <AppVersion>15.0000</AppVersion>
  <Words>686</Words>
  <Paragraphs>107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2018-03-10T18:36:30Z</dcterms:created>
  <dc:creator>Octet Plus</dc:creator>
  <dc:description/>
  <dc:language>en-US</dc:language>
  <cp:lastModifiedBy/>
  <dcterms:modified xsi:type="dcterms:W3CDTF">2025-10-14T11:15:31Z</dcterms:modified>
  <cp:revision>57</cp:revision>
  <dc:subject/>
  <dc:title>Présentation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Affichage à l'écran (4:3)</vt:lpwstr>
  </property>
  <property fmtid="{D5CDD505-2E9C-101B-9397-08002B2CF9AE}" pid="3" name="Slides">
    <vt:i4>15</vt:i4>
  </property>
</Properties>
</file>