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88" r:id="rId2"/>
    <p:sldId id="325" r:id="rId3"/>
    <p:sldId id="289" r:id="rId4"/>
    <p:sldId id="351" r:id="rId5"/>
    <p:sldId id="352" r:id="rId6"/>
    <p:sldId id="355" r:id="rId7"/>
    <p:sldId id="319" r:id="rId8"/>
    <p:sldId id="356" r:id="rId9"/>
    <p:sldId id="307" r:id="rId10"/>
    <p:sldId id="353" r:id="rId11"/>
    <p:sldId id="354" r:id="rId12"/>
    <p:sldId id="315" r:id="rId13"/>
    <p:sldId id="357" r:id="rId14"/>
    <p:sldId id="322" r:id="rId15"/>
    <p:sldId id="358"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119" autoAdjust="0"/>
  </p:normalViewPr>
  <p:slideViewPr>
    <p:cSldViewPr>
      <p:cViewPr varScale="1">
        <p:scale>
          <a:sx n="63" d="100"/>
          <a:sy n="63" d="100"/>
        </p:scale>
        <p:origin x="-150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22041C-D5F8-4975-ACDD-A0ACE0D69A02}" type="datetimeFigureOut">
              <a:rPr lang="fr-FR" smtClean="0"/>
              <a:t>11/11/2025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ED088A-6BE2-480B-A1B9-ABD14B8B05DE}" type="slidenum">
              <a:rPr lang="fr-FR" smtClean="0"/>
              <a:t>‹N°›</a:t>
            </a:fld>
            <a:endParaRPr lang="fr-FR"/>
          </a:p>
        </p:txBody>
      </p:sp>
    </p:spTree>
    <p:extLst>
      <p:ext uri="{BB962C8B-B14F-4D97-AF65-F5344CB8AC3E}">
        <p14:creationId xmlns:p14="http://schemas.microsoft.com/office/powerpoint/2010/main" val="4158397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3728FD05-F77A-4A03-9D32-28F84D942F0B}" type="datetimeFigureOut">
              <a:rPr lang="fr-FR" smtClean="0"/>
              <a:t>11/11/2025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C525321-C3F6-4A81-B949-82689EC01227}" type="slidenum">
              <a:rPr lang="fr-FR" smtClean="0"/>
              <a:t>‹N°›</a:t>
            </a:fld>
            <a:endParaRPr lang="fr-FR"/>
          </a:p>
        </p:txBody>
      </p:sp>
    </p:spTree>
    <p:extLst>
      <p:ext uri="{BB962C8B-B14F-4D97-AF65-F5344CB8AC3E}">
        <p14:creationId xmlns:p14="http://schemas.microsoft.com/office/powerpoint/2010/main" val="1510350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28FD05-F77A-4A03-9D32-28F84D942F0B}" type="datetimeFigureOut">
              <a:rPr lang="fr-FR" smtClean="0"/>
              <a:t>11/11/2025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C525321-C3F6-4A81-B949-82689EC01227}" type="slidenum">
              <a:rPr lang="fr-FR" smtClean="0"/>
              <a:t>‹N°›</a:t>
            </a:fld>
            <a:endParaRPr lang="fr-FR"/>
          </a:p>
        </p:txBody>
      </p:sp>
    </p:spTree>
    <p:extLst>
      <p:ext uri="{BB962C8B-B14F-4D97-AF65-F5344CB8AC3E}">
        <p14:creationId xmlns:p14="http://schemas.microsoft.com/office/powerpoint/2010/main" val="138890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28FD05-F77A-4A03-9D32-28F84D942F0B}" type="datetimeFigureOut">
              <a:rPr lang="fr-FR" smtClean="0"/>
              <a:t>11/11/2025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C525321-C3F6-4A81-B949-82689EC01227}" type="slidenum">
              <a:rPr lang="fr-FR" smtClean="0"/>
              <a:t>‹N°›</a:t>
            </a:fld>
            <a:endParaRPr lang="fr-FR"/>
          </a:p>
        </p:txBody>
      </p:sp>
    </p:spTree>
    <p:extLst>
      <p:ext uri="{BB962C8B-B14F-4D97-AF65-F5344CB8AC3E}">
        <p14:creationId xmlns:p14="http://schemas.microsoft.com/office/powerpoint/2010/main" val="2142157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28FD05-F77A-4A03-9D32-28F84D942F0B}" type="datetimeFigureOut">
              <a:rPr lang="fr-FR" smtClean="0"/>
              <a:t>11/11/2025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C525321-C3F6-4A81-B949-82689EC01227}" type="slidenum">
              <a:rPr lang="fr-FR" smtClean="0"/>
              <a:t>‹N°›</a:t>
            </a:fld>
            <a:endParaRPr lang="fr-FR"/>
          </a:p>
        </p:txBody>
      </p:sp>
    </p:spTree>
    <p:extLst>
      <p:ext uri="{BB962C8B-B14F-4D97-AF65-F5344CB8AC3E}">
        <p14:creationId xmlns:p14="http://schemas.microsoft.com/office/powerpoint/2010/main" val="632296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3728FD05-F77A-4A03-9D32-28F84D942F0B}" type="datetimeFigureOut">
              <a:rPr lang="fr-FR" smtClean="0"/>
              <a:t>11/11/2025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C525321-C3F6-4A81-B949-82689EC01227}" type="slidenum">
              <a:rPr lang="fr-FR" smtClean="0"/>
              <a:t>‹N°›</a:t>
            </a:fld>
            <a:endParaRPr lang="fr-FR"/>
          </a:p>
        </p:txBody>
      </p:sp>
    </p:spTree>
    <p:extLst>
      <p:ext uri="{BB962C8B-B14F-4D97-AF65-F5344CB8AC3E}">
        <p14:creationId xmlns:p14="http://schemas.microsoft.com/office/powerpoint/2010/main" val="4084751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728FD05-F77A-4A03-9D32-28F84D942F0B}" type="datetimeFigureOut">
              <a:rPr lang="fr-FR" smtClean="0"/>
              <a:t>11/11/2025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C525321-C3F6-4A81-B949-82689EC01227}" type="slidenum">
              <a:rPr lang="fr-FR" smtClean="0"/>
              <a:t>‹N°›</a:t>
            </a:fld>
            <a:endParaRPr lang="fr-FR"/>
          </a:p>
        </p:txBody>
      </p:sp>
    </p:spTree>
    <p:extLst>
      <p:ext uri="{BB962C8B-B14F-4D97-AF65-F5344CB8AC3E}">
        <p14:creationId xmlns:p14="http://schemas.microsoft.com/office/powerpoint/2010/main" val="3347140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728FD05-F77A-4A03-9D32-28F84D942F0B}" type="datetimeFigureOut">
              <a:rPr lang="fr-FR" smtClean="0"/>
              <a:t>11/11/2025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C525321-C3F6-4A81-B949-82689EC01227}" type="slidenum">
              <a:rPr lang="fr-FR" smtClean="0"/>
              <a:t>‹N°›</a:t>
            </a:fld>
            <a:endParaRPr lang="fr-FR"/>
          </a:p>
        </p:txBody>
      </p:sp>
    </p:spTree>
    <p:extLst>
      <p:ext uri="{BB962C8B-B14F-4D97-AF65-F5344CB8AC3E}">
        <p14:creationId xmlns:p14="http://schemas.microsoft.com/office/powerpoint/2010/main" val="889619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3728FD05-F77A-4A03-9D32-28F84D942F0B}" type="datetimeFigureOut">
              <a:rPr lang="fr-FR" smtClean="0"/>
              <a:t>11/11/2025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C525321-C3F6-4A81-B949-82689EC01227}" type="slidenum">
              <a:rPr lang="fr-FR" smtClean="0"/>
              <a:t>‹N°›</a:t>
            </a:fld>
            <a:endParaRPr lang="fr-FR"/>
          </a:p>
        </p:txBody>
      </p:sp>
    </p:spTree>
    <p:extLst>
      <p:ext uri="{BB962C8B-B14F-4D97-AF65-F5344CB8AC3E}">
        <p14:creationId xmlns:p14="http://schemas.microsoft.com/office/powerpoint/2010/main" val="1352389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28FD05-F77A-4A03-9D32-28F84D942F0B}" type="datetimeFigureOut">
              <a:rPr lang="fr-FR" smtClean="0"/>
              <a:t>11/11/2025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C525321-C3F6-4A81-B949-82689EC01227}" type="slidenum">
              <a:rPr lang="fr-FR" smtClean="0"/>
              <a:t>‹N°›</a:t>
            </a:fld>
            <a:endParaRPr lang="fr-FR"/>
          </a:p>
        </p:txBody>
      </p:sp>
    </p:spTree>
    <p:extLst>
      <p:ext uri="{BB962C8B-B14F-4D97-AF65-F5344CB8AC3E}">
        <p14:creationId xmlns:p14="http://schemas.microsoft.com/office/powerpoint/2010/main" val="4209742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728FD05-F77A-4A03-9D32-28F84D942F0B}" type="datetimeFigureOut">
              <a:rPr lang="fr-FR" smtClean="0"/>
              <a:t>11/11/2025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C525321-C3F6-4A81-B949-82689EC01227}" type="slidenum">
              <a:rPr lang="fr-FR" smtClean="0"/>
              <a:t>‹N°›</a:t>
            </a:fld>
            <a:endParaRPr lang="fr-FR"/>
          </a:p>
        </p:txBody>
      </p:sp>
    </p:spTree>
    <p:extLst>
      <p:ext uri="{BB962C8B-B14F-4D97-AF65-F5344CB8AC3E}">
        <p14:creationId xmlns:p14="http://schemas.microsoft.com/office/powerpoint/2010/main" val="3160062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728FD05-F77A-4A03-9D32-28F84D942F0B}" type="datetimeFigureOut">
              <a:rPr lang="fr-FR" smtClean="0"/>
              <a:t>11/11/2025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C525321-C3F6-4A81-B949-82689EC01227}" type="slidenum">
              <a:rPr lang="fr-FR" smtClean="0"/>
              <a:t>‹N°›</a:t>
            </a:fld>
            <a:endParaRPr lang="fr-FR"/>
          </a:p>
        </p:txBody>
      </p:sp>
    </p:spTree>
    <p:extLst>
      <p:ext uri="{BB962C8B-B14F-4D97-AF65-F5344CB8AC3E}">
        <p14:creationId xmlns:p14="http://schemas.microsoft.com/office/powerpoint/2010/main" val="1455470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28FD05-F77A-4A03-9D32-28F84D942F0B}" type="datetimeFigureOut">
              <a:rPr lang="fr-FR" smtClean="0"/>
              <a:t>11/11/2025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525321-C3F6-4A81-B949-82689EC01227}" type="slidenum">
              <a:rPr lang="fr-FR" smtClean="0"/>
              <a:t>‹N°›</a:t>
            </a:fld>
            <a:endParaRPr lang="fr-FR"/>
          </a:p>
        </p:txBody>
      </p:sp>
    </p:spTree>
    <p:extLst>
      <p:ext uri="{BB962C8B-B14F-4D97-AF65-F5344CB8AC3E}">
        <p14:creationId xmlns:p14="http://schemas.microsoft.com/office/powerpoint/2010/main" val="20331422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0711" y="1312168"/>
            <a:ext cx="8229600" cy="4205064"/>
          </a:xfrm>
        </p:spPr>
        <p:txBody>
          <a:bodyPr>
            <a:normAutofit/>
          </a:bodyPr>
          <a:lstStyle/>
          <a:p>
            <a:pPr marL="0" indent="0" algn="ctr">
              <a:buNone/>
            </a:pPr>
            <a:r>
              <a:rPr lang="fr-FR" sz="5400" b="1" dirty="0" smtClean="0">
                <a:latin typeface="Times New Roman" pitchFamily="18" charset="0"/>
                <a:cs typeface="Times New Roman" pitchFamily="18" charset="0"/>
              </a:rPr>
              <a:t>Thèse et Antithèse</a:t>
            </a:r>
            <a:endParaRPr lang="fr-FR" sz="5400" b="1" dirty="0" smtClean="0">
              <a:latin typeface="Times New Roman" pitchFamily="18" charset="0"/>
              <a:cs typeface="Times New Roman" pitchFamily="18" charset="0"/>
            </a:endParaRPr>
          </a:p>
          <a:p>
            <a:pPr marL="0" indent="0" algn="ctr">
              <a:buNone/>
            </a:pPr>
            <a:endParaRPr lang="fr-FR" sz="5400" b="1" dirty="0">
              <a:latin typeface="Times New Roman" pitchFamily="18" charset="0"/>
              <a:cs typeface="Times New Roman" pitchFamily="18" charset="0"/>
            </a:endParaRPr>
          </a:p>
          <a:p>
            <a:pPr marL="0" indent="0" algn="ctr">
              <a:buNone/>
            </a:pPr>
            <a:r>
              <a:rPr lang="fr-FR" sz="6000" b="1" dirty="0" smtClean="0">
                <a:latin typeface="Times New Roman" pitchFamily="18" charset="0"/>
                <a:cs typeface="Times New Roman" pitchFamily="18" charset="0"/>
              </a:rPr>
              <a:t>« Les jeux vidéos »</a:t>
            </a:r>
          </a:p>
        </p:txBody>
      </p:sp>
    </p:spTree>
    <p:extLst>
      <p:ext uri="{BB962C8B-B14F-4D97-AF65-F5344CB8AC3E}">
        <p14:creationId xmlns:p14="http://schemas.microsoft.com/office/powerpoint/2010/main" val="2389865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635" y="620688"/>
            <a:ext cx="8892480" cy="5016758"/>
          </a:xfrm>
          <a:prstGeom prst="rect">
            <a:avLst/>
          </a:prstGeom>
        </p:spPr>
        <p:txBody>
          <a:bodyPr wrap="square">
            <a:spAutoFit/>
          </a:bodyPr>
          <a:lstStyle/>
          <a:p>
            <a:pPr algn="just"/>
            <a:r>
              <a:rPr lang="fr-FR" sz="4000" dirty="0">
                <a:latin typeface="Times New Roman" pitchFamily="18" charset="0"/>
                <a:cs typeface="Times New Roman" pitchFamily="18" charset="0"/>
              </a:rPr>
              <a:t>Reprenons le thème des jeux vidéo. Pour rappel, il y avait deux thèses en </a:t>
            </a:r>
            <a:r>
              <a:rPr lang="fr-FR" sz="4000" dirty="0" smtClean="0">
                <a:latin typeface="Times New Roman" pitchFamily="18" charset="0"/>
                <a:cs typeface="Times New Roman" pitchFamily="18" charset="0"/>
              </a:rPr>
              <a:t>présence</a:t>
            </a:r>
          </a:p>
          <a:p>
            <a:pPr algn="just"/>
            <a:r>
              <a:rPr lang="fr-FR" sz="4000" dirty="0" smtClean="0">
                <a:latin typeface="Times New Roman" pitchFamily="18" charset="0"/>
                <a:cs typeface="Times New Roman" pitchFamily="18" charset="0"/>
              </a:rPr>
              <a:t> </a:t>
            </a:r>
          </a:p>
          <a:p>
            <a:pPr marL="742950" indent="-742950" algn="just">
              <a:buFont typeface="+mj-lt"/>
              <a:buAutoNum type="arabicPeriod"/>
            </a:pPr>
            <a:r>
              <a:rPr lang="fr-FR" sz="4000" b="1" dirty="0" smtClean="0">
                <a:latin typeface="Times New Roman" pitchFamily="18" charset="0"/>
                <a:cs typeface="Times New Roman" pitchFamily="18" charset="0"/>
              </a:rPr>
              <a:t>Les jeux vidéo sont utiles et formateurs</a:t>
            </a:r>
            <a:r>
              <a:rPr lang="fr-FR" sz="4000" dirty="0" smtClean="0">
                <a:latin typeface="Times New Roman" pitchFamily="18" charset="0"/>
                <a:cs typeface="Times New Roman" pitchFamily="18" charset="0"/>
              </a:rPr>
              <a:t> </a:t>
            </a:r>
          </a:p>
          <a:p>
            <a:pPr algn="ctr"/>
            <a:r>
              <a:rPr lang="fr-FR" sz="4000" b="1" i="1" dirty="0" smtClean="0">
                <a:latin typeface="Times New Roman" pitchFamily="18" charset="0"/>
                <a:cs typeface="Times New Roman" pitchFamily="18" charset="0"/>
              </a:rPr>
              <a:t>OU</a:t>
            </a:r>
          </a:p>
          <a:p>
            <a:pPr marL="742950" indent="-742950" algn="just">
              <a:buFont typeface="+mj-lt"/>
              <a:buAutoNum type="arabicPeriod" startAt="2"/>
            </a:pPr>
            <a:r>
              <a:rPr lang="fr-FR" sz="4000" b="1" dirty="0" smtClean="0">
                <a:latin typeface="Times New Roman" pitchFamily="18" charset="0"/>
                <a:cs typeface="Times New Roman" pitchFamily="18" charset="0"/>
              </a:rPr>
              <a:t> </a:t>
            </a:r>
            <a:r>
              <a:rPr lang="fr-FR" sz="4000" b="1" dirty="0">
                <a:latin typeface="Times New Roman" pitchFamily="18" charset="0"/>
                <a:cs typeface="Times New Roman" pitchFamily="18" charset="0"/>
              </a:rPr>
              <a:t>les jeux vidéo sont dangereux et </a:t>
            </a:r>
            <a:r>
              <a:rPr lang="fr-FR" sz="4000" b="1" dirty="0" smtClean="0">
                <a:latin typeface="Times New Roman" pitchFamily="18" charset="0"/>
                <a:cs typeface="Times New Roman" pitchFamily="18" charset="0"/>
              </a:rPr>
              <a:t>inutiles</a:t>
            </a:r>
            <a:endParaRPr lang="fr-FR" sz="4000" b="1" dirty="0">
              <a:latin typeface="Times New Roman" pitchFamily="18" charset="0"/>
              <a:cs typeface="Times New Roman" pitchFamily="18" charset="0"/>
            </a:endParaRPr>
          </a:p>
        </p:txBody>
      </p:sp>
    </p:spTree>
    <p:extLst>
      <p:ext uri="{BB962C8B-B14F-4D97-AF65-F5344CB8AC3E}">
        <p14:creationId xmlns:p14="http://schemas.microsoft.com/office/powerpoint/2010/main" val="1507552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942975"/>
            <a:ext cx="8892480" cy="5078313"/>
          </a:xfrm>
          <a:prstGeom prst="rect">
            <a:avLst/>
          </a:prstGeom>
        </p:spPr>
        <p:txBody>
          <a:bodyPr wrap="square">
            <a:spAutoFit/>
          </a:bodyPr>
          <a:lstStyle/>
          <a:p>
            <a:pPr marL="742950" indent="-742950" algn="just">
              <a:buFont typeface="+mj-lt"/>
              <a:buAutoNum type="arabicPeriod"/>
            </a:pPr>
            <a:r>
              <a:rPr lang="fr-FR" sz="5400" dirty="0">
                <a:latin typeface="Times New Roman" pitchFamily="18" charset="0"/>
                <a:cs typeface="Times New Roman" pitchFamily="18" charset="0"/>
              </a:rPr>
              <a:t>Choisissez </a:t>
            </a:r>
            <a:r>
              <a:rPr lang="fr-FR" sz="5400" dirty="0" smtClean="0">
                <a:latin typeface="Times New Roman" pitchFamily="18" charset="0"/>
                <a:cs typeface="Times New Roman" pitchFamily="18" charset="0"/>
              </a:rPr>
              <a:t>la thèse avec </a:t>
            </a:r>
            <a:r>
              <a:rPr lang="fr-FR" sz="5400" dirty="0">
                <a:latin typeface="Times New Roman" pitchFamily="18" charset="0"/>
                <a:cs typeface="Times New Roman" pitchFamily="18" charset="0"/>
              </a:rPr>
              <a:t>laquelle vous êtes </a:t>
            </a:r>
            <a:r>
              <a:rPr lang="fr-FR" sz="5400" dirty="0" smtClean="0">
                <a:latin typeface="Times New Roman" pitchFamily="18" charset="0"/>
                <a:cs typeface="Times New Roman" pitchFamily="18" charset="0"/>
              </a:rPr>
              <a:t>d’accord</a:t>
            </a:r>
          </a:p>
          <a:p>
            <a:pPr marL="742950" indent="-742950" algn="just">
              <a:buFont typeface="+mj-lt"/>
              <a:buAutoNum type="arabicPeriod"/>
            </a:pPr>
            <a:endParaRPr lang="fr-FR" sz="4800" dirty="0" smtClean="0">
              <a:latin typeface="Times New Roman" pitchFamily="18" charset="0"/>
              <a:cs typeface="Times New Roman" pitchFamily="18" charset="0"/>
            </a:endParaRPr>
          </a:p>
          <a:p>
            <a:pPr marL="742950" indent="-742950" algn="just">
              <a:buFont typeface="+mj-lt"/>
              <a:buAutoNum type="arabicPeriod"/>
            </a:pPr>
            <a:r>
              <a:rPr lang="fr-FR" sz="5400" dirty="0" smtClean="0">
                <a:latin typeface="Times New Roman" pitchFamily="18" charset="0"/>
                <a:cs typeface="Times New Roman" pitchFamily="18" charset="0"/>
              </a:rPr>
              <a:t>Dans </a:t>
            </a:r>
            <a:r>
              <a:rPr lang="fr-FR" sz="5400" dirty="0">
                <a:latin typeface="Times New Roman" pitchFamily="18" charset="0"/>
                <a:cs typeface="Times New Roman" pitchFamily="18" charset="0"/>
              </a:rPr>
              <a:t>la liste qui suit, </a:t>
            </a:r>
            <a:r>
              <a:rPr lang="fr-FR" sz="5400" dirty="0" smtClean="0">
                <a:latin typeface="Times New Roman" pitchFamily="18" charset="0"/>
                <a:cs typeface="Times New Roman" pitchFamily="18" charset="0"/>
              </a:rPr>
              <a:t>quels sont les  </a:t>
            </a:r>
            <a:r>
              <a:rPr lang="fr-FR" sz="5400" dirty="0">
                <a:latin typeface="Times New Roman" pitchFamily="18" charset="0"/>
                <a:cs typeface="Times New Roman" pitchFamily="18" charset="0"/>
              </a:rPr>
              <a:t>arguments qui appuient votre </a:t>
            </a:r>
            <a:r>
              <a:rPr lang="fr-FR" sz="5400" dirty="0" smtClean="0">
                <a:latin typeface="Times New Roman" pitchFamily="18" charset="0"/>
                <a:cs typeface="Times New Roman" pitchFamily="18" charset="0"/>
              </a:rPr>
              <a:t>thèse ? </a:t>
            </a:r>
            <a:endParaRPr lang="fr-FR" sz="5400" dirty="0">
              <a:latin typeface="Times New Roman" pitchFamily="18" charset="0"/>
              <a:cs typeface="Times New Roman" pitchFamily="18" charset="0"/>
            </a:endParaRPr>
          </a:p>
        </p:txBody>
      </p:sp>
    </p:spTree>
    <p:extLst>
      <p:ext uri="{BB962C8B-B14F-4D97-AF65-F5344CB8AC3E}">
        <p14:creationId xmlns:p14="http://schemas.microsoft.com/office/powerpoint/2010/main" val="2265430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3224" y="188640"/>
            <a:ext cx="8856984" cy="6430222"/>
          </a:xfrm>
          <a:prstGeom prst="rect">
            <a:avLst/>
          </a:prstGeom>
        </p:spPr>
        <p:txBody>
          <a:bodyPr wrap="square">
            <a:spAutoFit/>
          </a:bodyPr>
          <a:lstStyle/>
          <a:p>
            <a:pPr marL="514350" indent="-514350" algn="just">
              <a:lnSpc>
                <a:spcPct val="130000"/>
              </a:lnSpc>
              <a:buFont typeface="+mj-lt"/>
              <a:buAutoNum type="arabicPeriod"/>
            </a:pPr>
            <a:r>
              <a:rPr lang="fr-FR" sz="3200" b="1" dirty="0" smtClean="0">
                <a:latin typeface="Times New Roman" pitchFamily="18" charset="0"/>
                <a:cs typeface="Times New Roman" pitchFamily="18" charset="0"/>
              </a:rPr>
              <a:t>Les </a:t>
            </a:r>
            <a:r>
              <a:rPr lang="fr-FR" sz="3200" b="1" dirty="0">
                <a:latin typeface="Times New Roman" pitchFamily="18" charset="0"/>
                <a:cs typeface="Times New Roman" pitchFamily="18" charset="0"/>
              </a:rPr>
              <a:t>jeux vidéo favorisent l’isolement. </a:t>
            </a:r>
            <a:r>
              <a:rPr lang="fr-FR" sz="3200" b="1" dirty="0" smtClean="0">
                <a:latin typeface="Times New Roman" pitchFamily="18" charset="0"/>
                <a:cs typeface="Times New Roman" pitchFamily="18" charset="0"/>
              </a:rPr>
              <a:t> </a:t>
            </a:r>
          </a:p>
          <a:p>
            <a:pPr marL="514350" indent="-514350" algn="just">
              <a:lnSpc>
                <a:spcPct val="130000"/>
              </a:lnSpc>
              <a:buFont typeface="+mj-lt"/>
              <a:buAutoNum type="arabicPeriod"/>
            </a:pPr>
            <a:r>
              <a:rPr lang="fr-FR" sz="3200" b="1" dirty="0" smtClean="0">
                <a:latin typeface="Times New Roman" pitchFamily="18" charset="0"/>
                <a:cs typeface="Times New Roman" pitchFamily="18" charset="0"/>
              </a:rPr>
              <a:t>Les </a:t>
            </a:r>
            <a:r>
              <a:rPr lang="fr-FR" sz="3200" b="1" dirty="0">
                <a:latin typeface="Times New Roman" pitchFamily="18" charset="0"/>
                <a:cs typeface="Times New Roman" pitchFamily="18" charset="0"/>
              </a:rPr>
              <a:t>jeux vidéo développent les réflexes, la concentration et la réflexion. </a:t>
            </a:r>
            <a:endParaRPr lang="fr-FR" sz="3200" b="1" dirty="0" smtClean="0">
              <a:latin typeface="Times New Roman" pitchFamily="18" charset="0"/>
              <a:cs typeface="Times New Roman" pitchFamily="18" charset="0"/>
            </a:endParaRPr>
          </a:p>
          <a:p>
            <a:pPr marL="514350" indent="-514350" algn="just">
              <a:lnSpc>
                <a:spcPct val="130000"/>
              </a:lnSpc>
              <a:buFont typeface="+mj-lt"/>
              <a:buAutoNum type="arabicPeriod"/>
            </a:pPr>
            <a:r>
              <a:rPr lang="fr-FR" sz="3200" b="1" dirty="0" smtClean="0">
                <a:latin typeface="Times New Roman" pitchFamily="18" charset="0"/>
                <a:cs typeface="Times New Roman" pitchFamily="18" charset="0"/>
              </a:rPr>
              <a:t>La </a:t>
            </a:r>
            <a:r>
              <a:rPr lang="fr-FR" sz="3200" b="1" dirty="0">
                <a:latin typeface="Times New Roman" pitchFamily="18" charset="0"/>
                <a:cs typeface="Times New Roman" pitchFamily="18" charset="0"/>
              </a:rPr>
              <a:t>« réalité virtuelle », proche de la réalité, reste familière et rassurante. </a:t>
            </a:r>
            <a:endParaRPr lang="fr-FR" sz="3200" b="1" dirty="0" smtClean="0">
              <a:latin typeface="Times New Roman" pitchFamily="18" charset="0"/>
              <a:cs typeface="Times New Roman" pitchFamily="18" charset="0"/>
            </a:endParaRPr>
          </a:p>
          <a:p>
            <a:pPr marL="514350" indent="-514350" algn="just">
              <a:lnSpc>
                <a:spcPct val="130000"/>
              </a:lnSpc>
              <a:buFont typeface="+mj-lt"/>
              <a:buAutoNum type="arabicPeriod"/>
            </a:pPr>
            <a:r>
              <a:rPr lang="fr-FR" sz="3200" b="1" dirty="0" smtClean="0">
                <a:latin typeface="Times New Roman" pitchFamily="18" charset="0"/>
                <a:cs typeface="Times New Roman" pitchFamily="18" charset="0"/>
              </a:rPr>
              <a:t>Les </a:t>
            </a:r>
            <a:r>
              <a:rPr lang="fr-FR" sz="3200" b="1" dirty="0">
                <a:latin typeface="Times New Roman" pitchFamily="18" charset="0"/>
                <a:cs typeface="Times New Roman" pitchFamily="18" charset="0"/>
              </a:rPr>
              <a:t>jeux vidéo provoquent une tension nerveuse excessive, voire des crises d’épilepsie. </a:t>
            </a:r>
            <a:endParaRPr lang="fr-FR" sz="3200" b="1" dirty="0" smtClean="0">
              <a:latin typeface="Times New Roman" pitchFamily="18" charset="0"/>
              <a:cs typeface="Times New Roman" pitchFamily="18" charset="0"/>
            </a:endParaRPr>
          </a:p>
          <a:p>
            <a:pPr marL="514350" indent="-514350" algn="just">
              <a:lnSpc>
                <a:spcPct val="130000"/>
              </a:lnSpc>
              <a:buFont typeface="+mj-lt"/>
              <a:buAutoNum type="arabicPeriod"/>
            </a:pPr>
            <a:r>
              <a:rPr lang="fr-FR" sz="3200" b="1" dirty="0" smtClean="0">
                <a:latin typeface="Times New Roman" pitchFamily="18" charset="0"/>
                <a:cs typeface="Times New Roman" pitchFamily="18" charset="0"/>
              </a:rPr>
              <a:t>Les </a:t>
            </a:r>
            <a:r>
              <a:rPr lang="fr-FR" sz="3200" b="1" dirty="0">
                <a:latin typeface="Times New Roman" pitchFamily="18" charset="0"/>
                <a:cs typeface="Times New Roman" pitchFamily="18" charset="0"/>
              </a:rPr>
              <a:t>jeux vidéo coupent les enfants de la réalité. </a:t>
            </a:r>
            <a:endParaRPr lang="fr-FR" sz="3200" b="1" dirty="0" smtClean="0">
              <a:latin typeface="Times New Roman" pitchFamily="18" charset="0"/>
              <a:cs typeface="Times New Roman" pitchFamily="18" charset="0"/>
            </a:endParaRPr>
          </a:p>
          <a:p>
            <a:pPr marL="514350" indent="-514350" algn="just">
              <a:lnSpc>
                <a:spcPct val="130000"/>
              </a:lnSpc>
              <a:buFont typeface="+mj-lt"/>
              <a:buAutoNum type="arabicPeriod"/>
            </a:pPr>
            <a:r>
              <a:rPr lang="fr-FR" sz="3200" b="1" dirty="0" smtClean="0">
                <a:latin typeface="Times New Roman" pitchFamily="18" charset="0"/>
                <a:cs typeface="Times New Roman" pitchFamily="18" charset="0"/>
              </a:rPr>
              <a:t>Les </a:t>
            </a:r>
            <a:r>
              <a:rPr lang="fr-FR" sz="3200" b="1" dirty="0">
                <a:latin typeface="Times New Roman" pitchFamily="18" charset="0"/>
                <a:cs typeface="Times New Roman" pitchFamily="18" charset="0"/>
              </a:rPr>
              <a:t>jeux vidéo sont l’occasion de nombreuses rencontres et d’échanges entre les jeunes.</a:t>
            </a:r>
            <a:endParaRPr lang="fr-FR" sz="32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612664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68760"/>
            <a:ext cx="8229600" cy="4205064"/>
          </a:xfrm>
        </p:spPr>
        <p:txBody>
          <a:bodyPr>
            <a:normAutofit/>
          </a:bodyPr>
          <a:lstStyle/>
          <a:p>
            <a:pPr marL="0" indent="0" algn="just">
              <a:buNone/>
            </a:pPr>
            <a:r>
              <a:rPr lang="fr-FR" sz="4400" b="1" dirty="0" smtClean="0">
                <a:latin typeface="Times New Roman" pitchFamily="18" charset="0"/>
                <a:cs typeface="Times New Roman" pitchFamily="18" charset="0"/>
              </a:rPr>
              <a:t>Pour </a:t>
            </a:r>
            <a:r>
              <a:rPr lang="fr-FR" sz="4400" b="1" dirty="0">
                <a:latin typeface="Times New Roman" pitchFamily="18" charset="0"/>
                <a:cs typeface="Times New Roman" pitchFamily="18" charset="0"/>
              </a:rPr>
              <a:t>chaque argument, </a:t>
            </a:r>
            <a:r>
              <a:rPr lang="fr-FR" sz="4400" b="1" dirty="0" smtClean="0">
                <a:latin typeface="Times New Roman" pitchFamily="18" charset="0"/>
                <a:cs typeface="Times New Roman" pitchFamily="18" charset="0"/>
              </a:rPr>
              <a:t>vous remarquerez qu’il y a un </a:t>
            </a:r>
            <a:r>
              <a:rPr lang="fr-FR" sz="4400" b="1" dirty="0">
                <a:latin typeface="Times New Roman" pitchFamily="18" charset="0"/>
                <a:cs typeface="Times New Roman" pitchFamily="18" charset="0"/>
              </a:rPr>
              <a:t>contre-argument qui lui correspond </a:t>
            </a:r>
            <a:r>
              <a:rPr lang="fr-FR" sz="4400" b="1" dirty="0" smtClean="0">
                <a:latin typeface="Times New Roman" pitchFamily="18" charset="0"/>
                <a:cs typeface="Times New Roman" pitchFamily="18" charset="0"/>
              </a:rPr>
              <a:t>(Celui que pourrait avancer un </a:t>
            </a:r>
            <a:r>
              <a:rPr lang="fr-FR" sz="4400" b="1" dirty="0">
                <a:latin typeface="Times New Roman" pitchFamily="18" charset="0"/>
                <a:cs typeface="Times New Roman" pitchFamily="18" charset="0"/>
              </a:rPr>
              <a:t>défenseur de la thèse adverse). </a:t>
            </a:r>
          </a:p>
        </p:txBody>
      </p:sp>
    </p:spTree>
    <p:extLst>
      <p:ext uri="{BB962C8B-B14F-4D97-AF65-F5344CB8AC3E}">
        <p14:creationId xmlns:p14="http://schemas.microsoft.com/office/powerpoint/2010/main" val="152312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309916925"/>
              </p:ext>
            </p:extLst>
          </p:nvPr>
        </p:nvGraphicFramePr>
        <p:xfrm>
          <a:off x="251520" y="188640"/>
          <a:ext cx="8640960" cy="6444046"/>
        </p:xfrm>
        <a:graphic>
          <a:graphicData uri="http://schemas.openxmlformats.org/drawingml/2006/table">
            <a:tbl>
              <a:tblPr>
                <a:tableStyleId>{5C22544A-7EE6-4342-B048-85BDC9FD1C3A}</a:tableStyleId>
              </a:tblPr>
              <a:tblGrid>
                <a:gridCol w="4177499"/>
                <a:gridCol w="4463461"/>
              </a:tblGrid>
              <a:tr h="648072">
                <a:tc>
                  <a:txBody>
                    <a:bodyPr/>
                    <a:lstStyle/>
                    <a:p>
                      <a:pPr algn="ctr">
                        <a:lnSpc>
                          <a:spcPct val="115000"/>
                        </a:lnSpc>
                        <a:spcAft>
                          <a:spcPts val="0"/>
                        </a:spcAft>
                      </a:pPr>
                      <a:r>
                        <a:rPr lang="fr-FR" sz="3600" b="1" dirty="0">
                          <a:effectLst/>
                          <a:latin typeface="Times New Roman" pitchFamily="18" charset="0"/>
                          <a:cs typeface="Times New Roman" pitchFamily="18" charset="0"/>
                        </a:rPr>
                        <a:t>Arguments</a:t>
                      </a:r>
                      <a:endParaRPr lang="fr-FR" sz="3600" b="1" dirty="0">
                        <a:solidFill>
                          <a:srgbClr val="000000"/>
                        </a:solidFill>
                        <a:effectLst/>
                        <a:latin typeface="Times New Roman" pitchFamily="18" charset="0"/>
                        <a:ea typeface="Calibri"/>
                        <a:cs typeface="Times New Roman" pitchFamily="18" charset="0"/>
                      </a:endParaRPr>
                    </a:p>
                  </a:txBody>
                  <a:tcPr marL="68580" marR="68580" marT="0" marB="0">
                    <a:solidFill>
                      <a:schemeClr val="bg1"/>
                    </a:solidFill>
                  </a:tcPr>
                </a:tc>
                <a:tc>
                  <a:txBody>
                    <a:bodyPr/>
                    <a:lstStyle/>
                    <a:p>
                      <a:pPr algn="ctr">
                        <a:lnSpc>
                          <a:spcPct val="115000"/>
                        </a:lnSpc>
                        <a:spcAft>
                          <a:spcPts val="0"/>
                        </a:spcAft>
                      </a:pPr>
                      <a:r>
                        <a:rPr lang="fr-FR" sz="3600" b="1" dirty="0">
                          <a:effectLst/>
                          <a:latin typeface="Times New Roman" pitchFamily="18" charset="0"/>
                          <a:cs typeface="Times New Roman" pitchFamily="18" charset="0"/>
                        </a:rPr>
                        <a:t>Contre-arguments</a:t>
                      </a:r>
                      <a:endParaRPr lang="fr-FR" sz="3600" b="1" dirty="0">
                        <a:solidFill>
                          <a:srgbClr val="000000"/>
                        </a:solidFill>
                        <a:effectLst/>
                        <a:latin typeface="Times New Roman" pitchFamily="18" charset="0"/>
                        <a:ea typeface="Calibri"/>
                        <a:cs typeface="Times New Roman" pitchFamily="18" charset="0"/>
                      </a:endParaRPr>
                    </a:p>
                  </a:txBody>
                  <a:tcPr marL="68580" marR="68580" marT="0" marB="0">
                    <a:solidFill>
                      <a:schemeClr val="bg1"/>
                    </a:solidFill>
                  </a:tcPr>
                </a:tc>
              </a:tr>
              <a:tr h="1458162">
                <a:tc>
                  <a:txBody>
                    <a:bodyPr/>
                    <a:lstStyle/>
                    <a:p>
                      <a:pPr algn="just">
                        <a:lnSpc>
                          <a:spcPct val="115000"/>
                        </a:lnSpc>
                        <a:spcAft>
                          <a:spcPts val="0"/>
                        </a:spcAft>
                      </a:pPr>
                      <a:r>
                        <a:rPr lang="fr-FR" sz="2800" b="1" dirty="0" smtClean="0">
                          <a:latin typeface="Times New Roman" pitchFamily="18" charset="0"/>
                          <a:cs typeface="Times New Roman" pitchFamily="18" charset="0"/>
                        </a:rPr>
                        <a:t>Les </a:t>
                      </a:r>
                      <a:r>
                        <a:rPr lang="fr-FR" sz="2800" b="1" dirty="0" smtClean="0">
                          <a:latin typeface="Times New Roman" pitchFamily="18" charset="0"/>
                          <a:cs typeface="Times New Roman" pitchFamily="18" charset="0"/>
                        </a:rPr>
                        <a:t>jeux vidéo développent les réflexes, la concentration et la réflexion.</a:t>
                      </a:r>
                      <a:endParaRPr lang="fr-FR" sz="2800" b="1" dirty="0">
                        <a:solidFill>
                          <a:srgbClr val="000000"/>
                        </a:solidFill>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fr-FR" sz="2800" b="1" dirty="0" smtClean="0">
                          <a:latin typeface="Times New Roman" pitchFamily="18" charset="0"/>
                          <a:cs typeface="Times New Roman" pitchFamily="18" charset="0"/>
                        </a:rPr>
                        <a:t>Les </a:t>
                      </a:r>
                      <a:r>
                        <a:rPr lang="fr-FR" sz="2800" b="1" dirty="0" smtClean="0">
                          <a:latin typeface="Times New Roman" pitchFamily="18" charset="0"/>
                          <a:cs typeface="Times New Roman" pitchFamily="18" charset="0"/>
                        </a:rPr>
                        <a:t>jeux vidéo provoquent une tension nerveuse excessive, voire des crises d’épilepsie. </a:t>
                      </a:r>
                      <a:endParaRPr lang="fr-FR" sz="2800" b="1" dirty="0">
                        <a:solidFill>
                          <a:srgbClr val="000000"/>
                        </a:solidFill>
                        <a:effectLst/>
                        <a:latin typeface="Times New Roman" pitchFamily="18" charset="0"/>
                        <a:ea typeface="Calibri"/>
                        <a:cs typeface="Times New Roman" pitchFamily="18" charset="0"/>
                      </a:endParaRPr>
                    </a:p>
                  </a:txBody>
                  <a:tcPr marL="68580" marR="68580" marT="0" marB="0"/>
                </a:tc>
              </a:tr>
              <a:tr h="1458162">
                <a:tc>
                  <a:txBody>
                    <a:bodyPr/>
                    <a:lstStyle/>
                    <a:p>
                      <a:pPr algn="just">
                        <a:lnSpc>
                          <a:spcPct val="115000"/>
                        </a:lnSpc>
                        <a:spcAft>
                          <a:spcPts val="0"/>
                        </a:spcAft>
                      </a:pPr>
                      <a:r>
                        <a:rPr lang="fr-FR" sz="2800" b="1" dirty="0" smtClean="0">
                          <a:latin typeface="Times New Roman" pitchFamily="18" charset="0"/>
                          <a:cs typeface="Times New Roman" pitchFamily="18" charset="0"/>
                        </a:rPr>
                        <a:t>La </a:t>
                      </a:r>
                      <a:r>
                        <a:rPr lang="fr-FR" sz="2800" b="1" dirty="0" smtClean="0">
                          <a:latin typeface="Times New Roman" pitchFamily="18" charset="0"/>
                          <a:cs typeface="Times New Roman" pitchFamily="18" charset="0"/>
                        </a:rPr>
                        <a:t>« réalité virtuelle », proche de la réalité, reste familière et rassurante. </a:t>
                      </a:r>
                      <a:endParaRPr lang="fr-FR" sz="2800" b="1" dirty="0">
                        <a:solidFill>
                          <a:srgbClr val="000000"/>
                        </a:solidFill>
                        <a:effectLst/>
                        <a:latin typeface="Times New Roman" pitchFamily="18" charset="0"/>
                        <a:ea typeface="Calibri"/>
                        <a:cs typeface="Times New Roman" pitchFamily="18" charset="0"/>
                      </a:endParaRPr>
                    </a:p>
                  </a:txBody>
                  <a:tcPr marL="68580" marR="68580" marT="0" marB="0">
                    <a:solidFill>
                      <a:schemeClr val="accent6">
                        <a:lumMod val="60000"/>
                        <a:lumOff val="40000"/>
                      </a:schemeClr>
                    </a:solidFill>
                  </a:tcPr>
                </a:tc>
                <a:tc>
                  <a:txBody>
                    <a:bodyPr/>
                    <a:lstStyle/>
                    <a:p>
                      <a:pPr algn="just">
                        <a:lnSpc>
                          <a:spcPct val="115000"/>
                        </a:lnSpc>
                        <a:spcAft>
                          <a:spcPts val="0"/>
                        </a:spcAft>
                      </a:pPr>
                      <a:r>
                        <a:rPr lang="fr-FR" sz="2800" b="1" dirty="0" smtClean="0">
                          <a:latin typeface="Times New Roman" pitchFamily="18" charset="0"/>
                          <a:cs typeface="Times New Roman" pitchFamily="18" charset="0"/>
                        </a:rPr>
                        <a:t>Les </a:t>
                      </a:r>
                      <a:r>
                        <a:rPr lang="fr-FR" sz="2800" b="1" dirty="0" smtClean="0">
                          <a:latin typeface="Times New Roman" pitchFamily="18" charset="0"/>
                          <a:cs typeface="Times New Roman" pitchFamily="18" charset="0"/>
                        </a:rPr>
                        <a:t>jeux vidéo coupent les enfants de la réalité. </a:t>
                      </a:r>
                      <a:endParaRPr lang="fr-FR" sz="2800" b="1" dirty="0">
                        <a:solidFill>
                          <a:srgbClr val="000000"/>
                        </a:solidFill>
                        <a:effectLst/>
                        <a:latin typeface="Times New Roman" pitchFamily="18" charset="0"/>
                        <a:ea typeface="Calibri"/>
                        <a:cs typeface="Times New Roman" pitchFamily="18" charset="0"/>
                      </a:endParaRPr>
                    </a:p>
                  </a:txBody>
                  <a:tcPr marL="68580" marR="68580" marT="0" marB="0">
                    <a:solidFill>
                      <a:schemeClr val="accent6">
                        <a:lumMod val="60000"/>
                        <a:lumOff val="40000"/>
                      </a:schemeClr>
                    </a:solidFill>
                  </a:tcPr>
                </a:tc>
              </a:tr>
              <a:tr h="1458162">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fr-FR" sz="2800" b="1" dirty="0" smtClean="0">
                          <a:latin typeface="Times New Roman" pitchFamily="18" charset="0"/>
                          <a:cs typeface="Times New Roman" pitchFamily="18" charset="0"/>
                        </a:rPr>
                        <a:t>Les </a:t>
                      </a:r>
                      <a:r>
                        <a:rPr lang="fr-FR" sz="2800" b="1" dirty="0" smtClean="0">
                          <a:latin typeface="Times New Roman" pitchFamily="18" charset="0"/>
                          <a:cs typeface="Times New Roman" pitchFamily="18" charset="0"/>
                        </a:rPr>
                        <a:t>jeux vidéo sont l’occasion de nombreuses rencontres et d’échanges entre les jeunes.</a:t>
                      </a:r>
                    </a:p>
                    <a:p>
                      <a:pPr algn="just">
                        <a:lnSpc>
                          <a:spcPct val="115000"/>
                        </a:lnSpc>
                        <a:spcAft>
                          <a:spcPts val="0"/>
                        </a:spcAft>
                      </a:pPr>
                      <a:endParaRPr lang="fr-FR" sz="2800" b="1" dirty="0">
                        <a:solidFill>
                          <a:srgbClr val="000000"/>
                        </a:solidFill>
                        <a:effectLst/>
                        <a:latin typeface="Times New Roman" pitchFamily="18" charset="0"/>
                        <a:ea typeface="Calibri"/>
                        <a:cs typeface="Times New Roman" pitchFamily="18" charset="0"/>
                      </a:endParaRPr>
                    </a:p>
                  </a:txBody>
                  <a:tcPr marL="68580" marR="68580" marT="0" marB="0">
                    <a:solidFill>
                      <a:schemeClr val="accent3">
                        <a:lumMod val="60000"/>
                        <a:lumOff val="40000"/>
                      </a:schemeClr>
                    </a:solidFill>
                  </a:tcPr>
                </a:tc>
                <a:tc>
                  <a:txBody>
                    <a:bodyPr/>
                    <a:lstStyle/>
                    <a:p>
                      <a:pPr algn="just">
                        <a:lnSpc>
                          <a:spcPct val="115000"/>
                        </a:lnSpc>
                        <a:spcAft>
                          <a:spcPts val="0"/>
                        </a:spcAft>
                      </a:pPr>
                      <a:r>
                        <a:rPr lang="fr-FR" sz="2800" b="1" dirty="0" smtClean="0">
                          <a:latin typeface="Times New Roman" pitchFamily="18" charset="0"/>
                          <a:cs typeface="Times New Roman" pitchFamily="18" charset="0"/>
                        </a:rPr>
                        <a:t>Les </a:t>
                      </a:r>
                      <a:r>
                        <a:rPr lang="fr-FR" sz="2800" b="1" dirty="0" smtClean="0">
                          <a:latin typeface="Times New Roman" pitchFamily="18" charset="0"/>
                          <a:cs typeface="Times New Roman" pitchFamily="18" charset="0"/>
                        </a:rPr>
                        <a:t>jeux vidéo favorisent l’isolement. </a:t>
                      </a:r>
                      <a:endParaRPr lang="fr-FR" sz="2800" b="1" dirty="0">
                        <a:solidFill>
                          <a:srgbClr val="000000"/>
                        </a:solidFill>
                        <a:effectLst/>
                        <a:latin typeface="Times New Roman" pitchFamily="18" charset="0"/>
                        <a:ea typeface="Calibri"/>
                        <a:cs typeface="Times New Roman" pitchFamily="18" charset="0"/>
                      </a:endParaRPr>
                    </a:p>
                  </a:txBody>
                  <a:tcPr marL="68580" marR="68580" marT="0" marB="0">
                    <a:solidFill>
                      <a:schemeClr val="accent3">
                        <a:lumMod val="60000"/>
                        <a:lumOff val="40000"/>
                      </a:schemeClr>
                    </a:solidFill>
                  </a:tcPr>
                </a:tc>
              </a:tr>
            </a:tbl>
          </a:graphicData>
        </a:graphic>
      </p:graphicFrame>
    </p:spTree>
    <p:extLst>
      <p:ext uri="{BB962C8B-B14F-4D97-AF65-F5344CB8AC3E}">
        <p14:creationId xmlns:p14="http://schemas.microsoft.com/office/powerpoint/2010/main" val="21942673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539552" y="699084"/>
            <a:ext cx="8136904"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48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Ma thèse </a:t>
            </a:r>
            <a:r>
              <a:rPr kumimoji="0" lang="fr-FR" sz="48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48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48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Les </a:t>
            </a:r>
            <a:r>
              <a:rPr kumimoji="0" lang="fr-FR" sz="48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jeux vidéo sont utiles et </a:t>
            </a:r>
            <a:r>
              <a:rPr kumimoji="0" lang="fr-FR" sz="48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formateurs</a:t>
            </a:r>
            <a:r>
              <a:rPr lang="fr-FR" sz="4800" b="1" dirty="0" smtClean="0">
                <a:solidFill>
                  <a:srgbClr val="0070C0"/>
                </a:solidFill>
                <a:latin typeface="Times New Roman" pitchFamily="18" charset="0"/>
                <a:ea typeface="Calibri" pitchFamily="34" charset="0"/>
                <a:cs typeface="Times New Roman" pitchFamily="18" charset="0"/>
              </a:rPr>
              <a:t>, </a:t>
            </a:r>
            <a:r>
              <a:rPr kumimoji="0" lang="fr-FR" sz="4800" b="1" i="0" u="none" strike="noStrike" cap="none" normalizeH="0" dirty="0" smtClean="0">
                <a:ln>
                  <a:noFill/>
                </a:ln>
                <a:solidFill>
                  <a:srgbClr val="0070C0"/>
                </a:solidFill>
                <a:effectLst/>
                <a:latin typeface="Times New Roman" pitchFamily="18" charset="0"/>
                <a:ea typeface="Calibri" pitchFamily="34" charset="0"/>
                <a:cs typeface="Times New Roman" pitchFamily="18" charset="0"/>
              </a:rPr>
              <a:t>à condition de ne pas en abuser, car ce </a:t>
            </a:r>
            <a:r>
              <a:rPr lang="fr-FR" sz="4800" b="1" dirty="0">
                <a:solidFill>
                  <a:srgbClr val="0070C0"/>
                </a:solidFill>
                <a:latin typeface="Times New Roman" pitchFamily="18" charset="0"/>
                <a:ea typeface="Calibri" pitchFamily="34" charset="0"/>
                <a:cs typeface="Times New Roman" pitchFamily="18" charset="0"/>
              </a:rPr>
              <a:t>s</a:t>
            </a:r>
            <a:r>
              <a:rPr kumimoji="0" lang="fr-FR" sz="4800" b="1" i="0" u="none" strike="noStrike" cap="none" normalizeH="0" dirty="0" smtClean="0">
                <a:ln>
                  <a:noFill/>
                </a:ln>
                <a:solidFill>
                  <a:srgbClr val="0070C0"/>
                </a:solidFill>
                <a:effectLst/>
                <a:latin typeface="Times New Roman" pitchFamily="18" charset="0"/>
                <a:ea typeface="Calibri" pitchFamily="34" charset="0"/>
                <a:cs typeface="Times New Roman" pitchFamily="18" charset="0"/>
              </a:rPr>
              <a:t>ont</a:t>
            </a:r>
            <a:r>
              <a:rPr lang="fr-FR" sz="4800" b="1" baseline="0" dirty="0" smtClean="0">
                <a:solidFill>
                  <a:srgbClr val="0070C0"/>
                </a:solidFill>
                <a:latin typeface="Times New Roman" pitchFamily="18" charset="0"/>
                <a:cs typeface="Times New Roman" pitchFamily="18" charset="0"/>
              </a:rPr>
              <a:t> toujours les</a:t>
            </a:r>
            <a:r>
              <a:rPr lang="fr-FR" sz="4800" b="1" dirty="0" smtClean="0">
                <a:solidFill>
                  <a:srgbClr val="0070C0"/>
                </a:solidFill>
                <a:latin typeface="Times New Roman" pitchFamily="18" charset="0"/>
                <a:cs typeface="Times New Roman" pitchFamily="18" charset="0"/>
              </a:rPr>
              <a:t> </a:t>
            </a:r>
            <a:r>
              <a:rPr lang="fr-FR" sz="4800" b="1" baseline="0" dirty="0" smtClean="0">
                <a:solidFill>
                  <a:srgbClr val="0070C0"/>
                </a:solidFill>
                <a:latin typeface="Times New Roman" pitchFamily="18" charset="0"/>
                <a:cs typeface="Times New Roman" pitchFamily="18" charset="0"/>
              </a:rPr>
              <a:t>excès qui sont nocifs.</a:t>
            </a:r>
            <a:endParaRPr kumimoji="0" lang="fr-FR" sz="5400" b="1" i="0" u="none" strike="noStrike" cap="none" normalizeH="0" baseline="0" dirty="0" smtClean="0">
              <a:ln>
                <a:noFill/>
              </a:ln>
              <a:solidFill>
                <a:srgbClr val="0070C0"/>
              </a:solidFill>
              <a:effectLst/>
              <a:latin typeface="Arial" pitchFamily="34" charset="0"/>
              <a:cs typeface="Arial" pitchFamily="34" charset="0"/>
            </a:endParaRPr>
          </a:p>
        </p:txBody>
      </p:sp>
    </p:spTree>
    <p:extLst>
      <p:ext uri="{BB962C8B-B14F-4D97-AF65-F5344CB8AC3E}">
        <p14:creationId xmlns:p14="http://schemas.microsoft.com/office/powerpoint/2010/main" val="2312681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635" y="831478"/>
            <a:ext cx="8892480" cy="5693866"/>
          </a:xfrm>
          <a:prstGeom prst="rect">
            <a:avLst/>
          </a:prstGeom>
        </p:spPr>
        <p:txBody>
          <a:bodyPr wrap="square">
            <a:spAutoFit/>
          </a:bodyPr>
          <a:lstStyle/>
          <a:p>
            <a:pPr algn="just"/>
            <a:r>
              <a:rPr lang="fr-FR" sz="2800" dirty="0">
                <a:latin typeface="Times New Roman" pitchFamily="18" charset="0"/>
                <a:cs typeface="Times New Roman" pitchFamily="18" charset="0"/>
              </a:rPr>
              <a:t>Il y a encore quelques années, presque tous les pédagogues affirmaient que les jeux vidéo étaient responsables de l’abrutissement de générations entières d’adolescents. En mars 1993, une psychologue pour enfants expliquait qu’ils pouvaient entrainer un « total désapprentissage de la vie ». Et voilà qu’aujourd’hui certains enseignants ou psychanalystes veulent nous persuader des vertus éducatives de ces mêmes jeux. « Un enfant qui joue bien a l’avenir devant </a:t>
            </a:r>
            <a:r>
              <a:rPr lang="fr-FR" sz="2800" dirty="0" smtClean="0">
                <a:latin typeface="Times New Roman" pitchFamily="18" charset="0"/>
                <a:cs typeface="Times New Roman" pitchFamily="18" charset="0"/>
              </a:rPr>
              <a:t>lui », </a:t>
            </a:r>
            <a:r>
              <a:rPr lang="fr-FR" sz="2800" dirty="0">
                <a:latin typeface="Times New Roman" pitchFamily="18" charset="0"/>
                <a:cs typeface="Times New Roman" pitchFamily="18" charset="0"/>
              </a:rPr>
              <a:t>affirme Alfred </a:t>
            </a:r>
            <a:r>
              <a:rPr lang="fr-FR" sz="2800" dirty="0" smtClean="0">
                <a:latin typeface="Times New Roman" pitchFamily="18" charset="0"/>
                <a:cs typeface="Times New Roman" pitchFamily="18" charset="0"/>
              </a:rPr>
              <a:t>ERBS, </a:t>
            </a:r>
            <a:r>
              <a:rPr lang="fr-FR" sz="2800" dirty="0">
                <a:latin typeface="Times New Roman" pitchFamily="18" charset="0"/>
                <a:cs typeface="Times New Roman" pitchFamily="18" charset="0"/>
              </a:rPr>
              <a:t>psychanalyste, auteur de cinq livres sur les enfants et les adolescents. </a:t>
            </a:r>
            <a:r>
              <a:rPr lang="fr-FR" sz="2800" dirty="0" smtClean="0">
                <a:latin typeface="Times New Roman" pitchFamily="18" charset="0"/>
                <a:cs typeface="Times New Roman" pitchFamily="18" charset="0"/>
              </a:rPr>
              <a:t>« Et </a:t>
            </a:r>
            <a:r>
              <a:rPr lang="fr-FR" sz="2800" dirty="0">
                <a:latin typeface="Times New Roman" pitchFamily="18" charset="0"/>
                <a:cs typeface="Times New Roman" pitchFamily="18" charset="0"/>
              </a:rPr>
              <a:t>les jeux de simulation sont à rapprocher des jeux éducatifs ». Bref, les jeux vidéo permettraient de se sentir mieux dans sa peau, voire de développer son cerveau. </a:t>
            </a:r>
          </a:p>
        </p:txBody>
      </p:sp>
      <p:sp>
        <p:nvSpPr>
          <p:cNvPr id="5" name="Titre 1"/>
          <p:cNvSpPr>
            <a:spLocks noGrp="1"/>
          </p:cNvSpPr>
          <p:nvPr>
            <p:ph type="ctrTitle"/>
          </p:nvPr>
        </p:nvSpPr>
        <p:spPr>
          <a:xfrm>
            <a:off x="125635" y="59161"/>
            <a:ext cx="8892479" cy="670111"/>
          </a:xfrm>
        </p:spPr>
        <p:txBody>
          <a:bodyPr>
            <a:noAutofit/>
          </a:bodyPr>
          <a:lstStyle/>
          <a:p>
            <a:r>
              <a:rPr lang="fr-FR" sz="3200" b="1" dirty="0" smtClean="0">
                <a:latin typeface="Times New Roman" pitchFamily="18" charset="0"/>
                <a:ea typeface="Tahoma" pitchFamily="34" charset="0"/>
                <a:cs typeface="Times New Roman" pitchFamily="18" charset="0"/>
              </a:rPr>
              <a:t>Les </a:t>
            </a:r>
            <a:r>
              <a:rPr lang="fr-FR" sz="3200" b="1" dirty="0">
                <a:latin typeface="Times New Roman" pitchFamily="18" charset="0"/>
                <a:ea typeface="Tahoma" pitchFamily="34" charset="0"/>
                <a:cs typeface="Times New Roman" pitchFamily="18" charset="0"/>
              </a:rPr>
              <a:t>jeux vidéo, Le cavalier </a:t>
            </a:r>
            <a:r>
              <a:rPr lang="fr-FR" sz="3200" b="1" dirty="0" smtClean="0">
                <a:latin typeface="Times New Roman" pitchFamily="18" charset="0"/>
                <a:ea typeface="Tahoma" pitchFamily="34" charset="0"/>
                <a:cs typeface="Times New Roman" pitchFamily="18" charset="0"/>
              </a:rPr>
              <a:t>bleu </a:t>
            </a:r>
            <a:r>
              <a:rPr lang="fr-FR" sz="2400" dirty="0" smtClean="0">
                <a:latin typeface="Times New Roman" pitchFamily="18" charset="0"/>
                <a:ea typeface="Tahoma" pitchFamily="34" charset="0"/>
                <a:cs typeface="Times New Roman" pitchFamily="18" charset="0"/>
              </a:rPr>
              <a:t> </a:t>
            </a:r>
            <a:r>
              <a:rPr lang="fr-FR" sz="1800" dirty="0">
                <a:latin typeface="Times New Roman" pitchFamily="18" charset="0"/>
                <a:ea typeface="Tahoma" pitchFamily="34" charset="0"/>
                <a:cs typeface="Times New Roman" pitchFamily="18" charset="0"/>
              </a:rPr>
              <a:t>2002</a:t>
            </a:r>
            <a:r>
              <a:rPr lang="fr-FR" sz="1800" dirty="0" smtClean="0">
                <a:latin typeface="Times New Roman" pitchFamily="18" charset="0"/>
                <a:ea typeface="Tahoma" pitchFamily="34" charset="0"/>
                <a:cs typeface="Times New Roman" pitchFamily="18" charset="0"/>
              </a:rPr>
              <a:t>. </a:t>
            </a:r>
            <a:r>
              <a:rPr lang="fr-FR" sz="1800" dirty="0">
                <a:latin typeface="Times New Roman" pitchFamily="18" charset="0"/>
                <a:ea typeface="Tahoma" pitchFamily="34" charset="0"/>
                <a:cs typeface="Times New Roman" pitchFamily="18" charset="0"/>
              </a:rPr>
              <a:t>HENNO Jacques</a:t>
            </a:r>
            <a:endParaRPr lang="fr-FR" sz="2400" dirty="0">
              <a:latin typeface="Times New Roman" pitchFamily="18" charset="0"/>
              <a:ea typeface="Tahoma" pitchFamily="34" charset="0"/>
              <a:cs typeface="Times New Roman" pitchFamily="18" charset="0"/>
            </a:endParaRPr>
          </a:p>
        </p:txBody>
      </p:sp>
    </p:spTree>
    <p:extLst>
      <p:ext uri="{BB962C8B-B14F-4D97-AF65-F5344CB8AC3E}">
        <p14:creationId xmlns:p14="http://schemas.microsoft.com/office/powerpoint/2010/main" val="37487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2" y="2996952"/>
            <a:ext cx="8817089" cy="923330"/>
          </a:xfrm>
          <a:prstGeom prst="rect">
            <a:avLst/>
          </a:prstGeom>
        </p:spPr>
        <p:txBody>
          <a:bodyPr wrap="square">
            <a:spAutoFit/>
          </a:bodyPr>
          <a:lstStyle/>
          <a:p>
            <a:r>
              <a:rPr lang="fr-FR" sz="5400" b="1" dirty="0">
                <a:latin typeface="Times New Roman" pitchFamily="18" charset="0"/>
                <a:cs typeface="Times New Roman" pitchFamily="18" charset="0"/>
              </a:rPr>
              <a:t>Quelles sont les deux thèses ? </a:t>
            </a:r>
          </a:p>
        </p:txBody>
      </p:sp>
    </p:spTree>
    <p:extLst>
      <p:ext uri="{BB962C8B-B14F-4D97-AF65-F5344CB8AC3E}">
        <p14:creationId xmlns:p14="http://schemas.microsoft.com/office/powerpoint/2010/main" val="1803729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1" y="1443548"/>
            <a:ext cx="8817089" cy="3477875"/>
          </a:xfrm>
          <a:prstGeom prst="rect">
            <a:avLst/>
          </a:prstGeom>
        </p:spPr>
        <p:txBody>
          <a:bodyPr wrap="square">
            <a:spAutoFit/>
          </a:bodyPr>
          <a:lstStyle/>
          <a:p>
            <a:pPr algn="just"/>
            <a:r>
              <a:rPr lang="fr-FR" sz="4400" b="1" dirty="0" smtClean="0">
                <a:solidFill>
                  <a:srgbClr val="FF0000"/>
                </a:solidFill>
                <a:latin typeface="Times New Roman" pitchFamily="18" charset="0"/>
                <a:cs typeface="Times New Roman" pitchFamily="18" charset="0"/>
              </a:rPr>
              <a:t>Presque tous </a:t>
            </a:r>
            <a:r>
              <a:rPr lang="fr-FR" sz="4400" b="1" dirty="0">
                <a:solidFill>
                  <a:srgbClr val="FF0000"/>
                </a:solidFill>
                <a:latin typeface="Times New Roman" pitchFamily="18" charset="0"/>
                <a:cs typeface="Times New Roman" pitchFamily="18" charset="0"/>
              </a:rPr>
              <a:t>les pédagogues affirmaient que les jeux vidéo étaient responsables de l’abrutissement de générations entières d’adolescents</a:t>
            </a:r>
          </a:p>
        </p:txBody>
      </p:sp>
    </p:spTree>
    <p:extLst>
      <p:ext uri="{BB962C8B-B14F-4D97-AF65-F5344CB8AC3E}">
        <p14:creationId xmlns:p14="http://schemas.microsoft.com/office/powerpoint/2010/main" val="2940926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1" y="1443548"/>
            <a:ext cx="8817089" cy="2800767"/>
          </a:xfrm>
          <a:prstGeom prst="rect">
            <a:avLst/>
          </a:prstGeom>
        </p:spPr>
        <p:txBody>
          <a:bodyPr wrap="square">
            <a:spAutoFit/>
          </a:bodyPr>
          <a:lstStyle/>
          <a:p>
            <a:pPr algn="just"/>
            <a:r>
              <a:rPr lang="fr-FR" sz="4400" b="1" dirty="0">
                <a:latin typeface="Times New Roman" pitchFamily="18" charset="0"/>
                <a:cs typeface="Times New Roman" pitchFamily="18" charset="0"/>
              </a:rPr>
              <a:t>Aujourd’hui certains enseignants ou psychanalystes veulent nous persuader des vertus éducatives de ces mêmes jeux.</a:t>
            </a:r>
          </a:p>
        </p:txBody>
      </p:sp>
    </p:spTree>
    <p:extLst>
      <p:ext uri="{BB962C8B-B14F-4D97-AF65-F5344CB8AC3E}">
        <p14:creationId xmlns:p14="http://schemas.microsoft.com/office/powerpoint/2010/main" val="3772720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635" y="831478"/>
            <a:ext cx="8892480" cy="5693866"/>
          </a:xfrm>
          <a:prstGeom prst="rect">
            <a:avLst/>
          </a:prstGeom>
        </p:spPr>
        <p:txBody>
          <a:bodyPr wrap="square">
            <a:spAutoFit/>
          </a:bodyPr>
          <a:lstStyle/>
          <a:p>
            <a:pPr algn="just"/>
            <a:r>
              <a:rPr lang="fr-FR" sz="2800" dirty="0">
                <a:latin typeface="Times New Roman" pitchFamily="18" charset="0"/>
                <a:cs typeface="Times New Roman" pitchFamily="18" charset="0"/>
              </a:rPr>
              <a:t>Il y a encore quelques années, </a:t>
            </a:r>
            <a:r>
              <a:rPr lang="fr-FR" sz="2800" b="1" dirty="0">
                <a:solidFill>
                  <a:srgbClr val="FF0000"/>
                </a:solidFill>
                <a:latin typeface="Times New Roman" pitchFamily="18" charset="0"/>
                <a:cs typeface="Times New Roman" pitchFamily="18" charset="0"/>
              </a:rPr>
              <a:t>presque</a:t>
            </a:r>
            <a:r>
              <a:rPr lang="fr-FR" sz="2800" dirty="0">
                <a:solidFill>
                  <a:srgbClr val="FF0000"/>
                </a:solidFill>
                <a:latin typeface="Times New Roman" pitchFamily="18" charset="0"/>
                <a:cs typeface="Times New Roman" pitchFamily="18" charset="0"/>
              </a:rPr>
              <a:t> </a:t>
            </a:r>
            <a:r>
              <a:rPr lang="fr-FR" sz="2800" b="1" dirty="0">
                <a:solidFill>
                  <a:srgbClr val="FF0000"/>
                </a:solidFill>
                <a:latin typeface="Times New Roman" pitchFamily="18" charset="0"/>
                <a:cs typeface="Times New Roman" pitchFamily="18" charset="0"/>
              </a:rPr>
              <a:t>tous les pédagogues affirmaient que les jeux vidéo étaient responsables de l’abrutissement de générations entières d’adolescents.</a:t>
            </a:r>
            <a:r>
              <a:rPr lang="fr-FR" sz="2800" dirty="0">
                <a:latin typeface="Times New Roman" pitchFamily="18" charset="0"/>
                <a:cs typeface="Times New Roman" pitchFamily="18" charset="0"/>
              </a:rPr>
              <a:t> En mars 1993, une psychologue pour enfants expliquait qu’ils pouvaient entrainer un « total désapprentissage de la vie ». Et voilà qu’</a:t>
            </a:r>
            <a:r>
              <a:rPr lang="fr-FR" sz="2800" b="1" dirty="0">
                <a:latin typeface="Times New Roman" pitchFamily="18" charset="0"/>
                <a:cs typeface="Times New Roman" pitchFamily="18" charset="0"/>
              </a:rPr>
              <a:t>aujourd’hui certains enseignants ou psychanalystes veulent nous persuader des vertus éducatives de ces mêmes jeux</a:t>
            </a:r>
            <a:r>
              <a:rPr lang="fr-FR" sz="2800" dirty="0">
                <a:latin typeface="Times New Roman" pitchFamily="18" charset="0"/>
                <a:cs typeface="Times New Roman" pitchFamily="18" charset="0"/>
              </a:rPr>
              <a:t>. « Un enfant qui joue bien a l’avenir devant </a:t>
            </a:r>
            <a:r>
              <a:rPr lang="fr-FR" sz="2800" dirty="0" smtClean="0">
                <a:latin typeface="Times New Roman" pitchFamily="18" charset="0"/>
                <a:cs typeface="Times New Roman" pitchFamily="18" charset="0"/>
              </a:rPr>
              <a:t>lui », </a:t>
            </a:r>
            <a:r>
              <a:rPr lang="fr-FR" sz="2800" dirty="0">
                <a:latin typeface="Times New Roman" pitchFamily="18" charset="0"/>
                <a:cs typeface="Times New Roman" pitchFamily="18" charset="0"/>
              </a:rPr>
              <a:t>affirme Alfred </a:t>
            </a:r>
            <a:r>
              <a:rPr lang="fr-FR" sz="2800" dirty="0" smtClean="0">
                <a:latin typeface="Times New Roman" pitchFamily="18" charset="0"/>
                <a:cs typeface="Times New Roman" pitchFamily="18" charset="0"/>
              </a:rPr>
              <a:t>ERBS, </a:t>
            </a:r>
            <a:r>
              <a:rPr lang="fr-FR" sz="2800" dirty="0">
                <a:latin typeface="Times New Roman" pitchFamily="18" charset="0"/>
                <a:cs typeface="Times New Roman" pitchFamily="18" charset="0"/>
              </a:rPr>
              <a:t>psychanalyste, auteur de cinq livres sur les enfants et les adolescents. </a:t>
            </a:r>
            <a:r>
              <a:rPr lang="fr-FR" sz="2800" dirty="0" smtClean="0">
                <a:latin typeface="Times New Roman" pitchFamily="18" charset="0"/>
                <a:cs typeface="Times New Roman" pitchFamily="18" charset="0"/>
              </a:rPr>
              <a:t>« Et </a:t>
            </a:r>
            <a:r>
              <a:rPr lang="fr-FR" sz="2800" dirty="0">
                <a:latin typeface="Times New Roman" pitchFamily="18" charset="0"/>
                <a:cs typeface="Times New Roman" pitchFamily="18" charset="0"/>
              </a:rPr>
              <a:t>les jeux de simulation sont à rapprocher des jeux éducatifs ». Bref, les jeux vidéo permettraient de se sentir mieux dans sa peau, voire de développer son cerveau. </a:t>
            </a:r>
          </a:p>
        </p:txBody>
      </p:sp>
      <p:sp>
        <p:nvSpPr>
          <p:cNvPr id="5" name="Titre 1"/>
          <p:cNvSpPr>
            <a:spLocks noGrp="1"/>
          </p:cNvSpPr>
          <p:nvPr>
            <p:ph type="ctrTitle"/>
          </p:nvPr>
        </p:nvSpPr>
        <p:spPr>
          <a:xfrm>
            <a:off x="125635" y="59161"/>
            <a:ext cx="8892479" cy="670111"/>
          </a:xfrm>
        </p:spPr>
        <p:txBody>
          <a:bodyPr>
            <a:noAutofit/>
          </a:bodyPr>
          <a:lstStyle/>
          <a:p>
            <a:r>
              <a:rPr lang="fr-FR" sz="3200" b="1" dirty="0" smtClean="0">
                <a:latin typeface="Times New Roman" pitchFamily="18" charset="0"/>
                <a:ea typeface="Tahoma" pitchFamily="34" charset="0"/>
                <a:cs typeface="Times New Roman" pitchFamily="18" charset="0"/>
              </a:rPr>
              <a:t>Les </a:t>
            </a:r>
            <a:r>
              <a:rPr lang="fr-FR" sz="3200" b="1" dirty="0">
                <a:latin typeface="Times New Roman" pitchFamily="18" charset="0"/>
                <a:ea typeface="Tahoma" pitchFamily="34" charset="0"/>
                <a:cs typeface="Times New Roman" pitchFamily="18" charset="0"/>
              </a:rPr>
              <a:t>jeux vidéo, Le cavalier </a:t>
            </a:r>
            <a:r>
              <a:rPr lang="fr-FR" sz="3200" b="1" dirty="0" smtClean="0">
                <a:latin typeface="Times New Roman" pitchFamily="18" charset="0"/>
                <a:ea typeface="Tahoma" pitchFamily="34" charset="0"/>
                <a:cs typeface="Times New Roman" pitchFamily="18" charset="0"/>
              </a:rPr>
              <a:t>bleu </a:t>
            </a:r>
            <a:r>
              <a:rPr lang="fr-FR" sz="2400" dirty="0" smtClean="0">
                <a:latin typeface="Times New Roman" pitchFamily="18" charset="0"/>
                <a:ea typeface="Tahoma" pitchFamily="34" charset="0"/>
                <a:cs typeface="Times New Roman" pitchFamily="18" charset="0"/>
              </a:rPr>
              <a:t> </a:t>
            </a:r>
            <a:r>
              <a:rPr lang="fr-FR" sz="1800" dirty="0">
                <a:latin typeface="Times New Roman" pitchFamily="18" charset="0"/>
                <a:ea typeface="Tahoma" pitchFamily="34" charset="0"/>
                <a:cs typeface="Times New Roman" pitchFamily="18" charset="0"/>
              </a:rPr>
              <a:t>2002</a:t>
            </a:r>
            <a:r>
              <a:rPr lang="fr-FR" sz="1800" dirty="0" smtClean="0">
                <a:latin typeface="Times New Roman" pitchFamily="18" charset="0"/>
                <a:ea typeface="Tahoma" pitchFamily="34" charset="0"/>
                <a:cs typeface="Times New Roman" pitchFamily="18" charset="0"/>
              </a:rPr>
              <a:t>. </a:t>
            </a:r>
            <a:r>
              <a:rPr lang="fr-FR" sz="1800" dirty="0">
                <a:latin typeface="Times New Roman" pitchFamily="18" charset="0"/>
                <a:ea typeface="Tahoma" pitchFamily="34" charset="0"/>
                <a:cs typeface="Times New Roman" pitchFamily="18" charset="0"/>
              </a:rPr>
              <a:t>HENNO Jacques</a:t>
            </a:r>
            <a:endParaRPr lang="fr-FR" sz="2400" dirty="0">
              <a:latin typeface="Times New Roman" pitchFamily="18" charset="0"/>
              <a:ea typeface="Tahoma" pitchFamily="34" charset="0"/>
              <a:cs typeface="Times New Roman" pitchFamily="18" charset="0"/>
            </a:endParaRPr>
          </a:p>
        </p:txBody>
      </p:sp>
    </p:spTree>
    <p:extLst>
      <p:ext uri="{BB962C8B-B14F-4D97-AF65-F5344CB8AC3E}">
        <p14:creationId xmlns:p14="http://schemas.microsoft.com/office/powerpoint/2010/main" val="3016464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7659" y="1666543"/>
            <a:ext cx="8996601" cy="2554545"/>
          </a:xfrm>
          <a:prstGeom prst="rect">
            <a:avLst/>
          </a:prstGeom>
        </p:spPr>
        <p:txBody>
          <a:bodyPr wrap="square">
            <a:spAutoFit/>
          </a:bodyPr>
          <a:lstStyle/>
          <a:p>
            <a:pPr algn="just"/>
            <a:r>
              <a:rPr lang="fr-FR" sz="4000" b="1" dirty="0">
                <a:latin typeface="Times New Roman" pitchFamily="18" charset="0"/>
                <a:cs typeface="Times New Roman" pitchFamily="18" charset="0"/>
              </a:rPr>
              <a:t>L’auteur donne-t-il explicitement son avis sur la question ? autrement dit, choisit-il de défendre une thèse plutôt qu’une autre ? </a:t>
            </a:r>
          </a:p>
        </p:txBody>
      </p:sp>
    </p:spTree>
    <p:extLst>
      <p:ext uri="{BB962C8B-B14F-4D97-AF65-F5344CB8AC3E}">
        <p14:creationId xmlns:p14="http://schemas.microsoft.com/office/powerpoint/2010/main" val="1309904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635" y="831478"/>
            <a:ext cx="8892480" cy="5693866"/>
          </a:xfrm>
          <a:prstGeom prst="rect">
            <a:avLst/>
          </a:prstGeom>
        </p:spPr>
        <p:txBody>
          <a:bodyPr wrap="square">
            <a:spAutoFit/>
          </a:bodyPr>
          <a:lstStyle/>
          <a:p>
            <a:pPr algn="just"/>
            <a:r>
              <a:rPr lang="fr-FR" sz="2800" dirty="0">
                <a:latin typeface="Times New Roman" pitchFamily="18" charset="0"/>
                <a:cs typeface="Times New Roman" pitchFamily="18" charset="0"/>
              </a:rPr>
              <a:t>Il y a encore quelques années, presque tous les pédagogues affirmaient que les jeux vidéo étaient responsables de l’abrutissement de générations entières d’adolescents. En mars 1993, une psychologue pour enfants expliquait qu’ils pouvaient entrainer un « total désapprentissage de la vie ». Et voilà qu’aujourd’hui certains enseignants ou psychanalystes</a:t>
            </a:r>
            <a:r>
              <a:rPr lang="fr-FR" sz="2800" b="1" dirty="0">
                <a:latin typeface="Times New Roman" pitchFamily="18" charset="0"/>
                <a:cs typeface="Times New Roman" pitchFamily="18" charset="0"/>
              </a:rPr>
              <a:t> </a:t>
            </a:r>
            <a:r>
              <a:rPr lang="fr-FR" sz="2800" b="1" dirty="0">
                <a:solidFill>
                  <a:srgbClr val="0070C0"/>
                </a:solidFill>
                <a:latin typeface="Times New Roman" pitchFamily="18" charset="0"/>
                <a:cs typeface="Times New Roman" pitchFamily="18" charset="0"/>
              </a:rPr>
              <a:t>veulent nous persuader</a:t>
            </a:r>
            <a:r>
              <a:rPr lang="fr-FR" sz="2800" b="1" dirty="0">
                <a:latin typeface="Times New Roman" pitchFamily="18" charset="0"/>
                <a:cs typeface="Times New Roman" pitchFamily="18" charset="0"/>
              </a:rPr>
              <a:t> </a:t>
            </a:r>
            <a:r>
              <a:rPr lang="fr-FR" sz="2800" dirty="0">
                <a:latin typeface="Times New Roman" pitchFamily="18" charset="0"/>
                <a:cs typeface="Times New Roman" pitchFamily="18" charset="0"/>
              </a:rPr>
              <a:t>des vertus éducatives de ces mêmes jeux. « Un enfant qui joue bien a l’avenir devant </a:t>
            </a:r>
            <a:r>
              <a:rPr lang="fr-FR" sz="2800" dirty="0" smtClean="0">
                <a:latin typeface="Times New Roman" pitchFamily="18" charset="0"/>
                <a:cs typeface="Times New Roman" pitchFamily="18" charset="0"/>
              </a:rPr>
              <a:t>lui », </a:t>
            </a:r>
            <a:r>
              <a:rPr lang="fr-FR" sz="2800" dirty="0">
                <a:latin typeface="Times New Roman" pitchFamily="18" charset="0"/>
                <a:cs typeface="Times New Roman" pitchFamily="18" charset="0"/>
              </a:rPr>
              <a:t>affirme Alfred </a:t>
            </a:r>
            <a:r>
              <a:rPr lang="fr-FR" sz="2800" dirty="0" smtClean="0">
                <a:latin typeface="Times New Roman" pitchFamily="18" charset="0"/>
                <a:cs typeface="Times New Roman" pitchFamily="18" charset="0"/>
              </a:rPr>
              <a:t>ERBS, </a:t>
            </a:r>
            <a:r>
              <a:rPr lang="fr-FR" sz="2800" dirty="0">
                <a:latin typeface="Times New Roman" pitchFamily="18" charset="0"/>
                <a:cs typeface="Times New Roman" pitchFamily="18" charset="0"/>
              </a:rPr>
              <a:t>psychanalyste, auteur de cinq livres sur les enfants et les adolescents. </a:t>
            </a:r>
            <a:r>
              <a:rPr lang="fr-FR" sz="2800" dirty="0" smtClean="0">
                <a:latin typeface="Times New Roman" pitchFamily="18" charset="0"/>
                <a:cs typeface="Times New Roman" pitchFamily="18" charset="0"/>
              </a:rPr>
              <a:t>« Et </a:t>
            </a:r>
            <a:r>
              <a:rPr lang="fr-FR" sz="2800" dirty="0">
                <a:latin typeface="Times New Roman" pitchFamily="18" charset="0"/>
                <a:cs typeface="Times New Roman" pitchFamily="18" charset="0"/>
              </a:rPr>
              <a:t>les jeux de simulation sont à rapprocher des jeux éducatifs ». Bref, </a:t>
            </a:r>
            <a:r>
              <a:rPr lang="fr-FR" sz="2800" b="1" dirty="0">
                <a:solidFill>
                  <a:srgbClr val="7030A0"/>
                </a:solidFill>
                <a:latin typeface="Times New Roman" pitchFamily="18" charset="0"/>
                <a:cs typeface="Times New Roman" pitchFamily="18" charset="0"/>
              </a:rPr>
              <a:t>les jeux vidéo permettraient de se sentir mieux dans sa peau, voire de développer son cerveau.</a:t>
            </a:r>
            <a:r>
              <a:rPr lang="fr-FR" sz="2800" dirty="0">
                <a:latin typeface="Times New Roman" pitchFamily="18" charset="0"/>
                <a:cs typeface="Times New Roman" pitchFamily="18" charset="0"/>
              </a:rPr>
              <a:t> </a:t>
            </a:r>
          </a:p>
        </p:txBody>
      </p:sp>
      <p:sp>
        <p:nvSpPr>
          <p:cNvPr id="5" name="Titre 1"/>
          <p:cNvSpPr>
            <a:spLocks noGrp="1"/>
          </p:cNvSpPr>
          <p:nvPr>
            <p:ph type="ctrTitle"/>
          </p:nvPr>
        </p:nvSpPr>
        <p:spPr>
          <a:xfrm>
            <a:off x="125635" y="59161"/>
            <a:ext cx="8892479" cy="670111"/>
          </a:xfrm>
        </p:spPr>
        <p:txBody>
          <a:bodyPr>
            <a:noAutofit/>
          </a:bodyPr>
          <a:lstStyle/>
          <a:p>
            <a:r>
              <a:rPr lang="fr-FR" sz="3200" b="1" dirty="0" smtClean="0">
                <a:latin typeface="Times New Roman" pitchFamily="18" charset="0"/>
                <a:ea typeface="Tahoma" pitchFamily="34" charset="0"/>
                <a:cs typeface="Times New Roman" pitchFamily="18" charset="0"/>
              </a:rPr>
              <a:t>Les </a:t>
            </a:r>
            <a:r>
              <a:rPr lang="fr-FR" sz="3200" b="1" dirty="0">
                <a:latin typeface="Times New Roman" pitchFamily="18" charset="0"/>
                <a:ea typeface="Tahoma" pitchFamily="34" charset="0"/>
                <a:cs typeface="Times New Roman" pitchFamily="18" charset="0"/>
              </a:rPr>
              <a:t>jeux vidéo, Le cavalier </a:t>
            </a:r>
            <a:r>
              <a:rPr lang="fr-FR" sz="3200" b="1" dirty="0" smtClean="0">
                <a:latin typeface="Times New Roman" pitchFamily="18" charset="0"/>
                <a:ea typeface="Tahoma" pitchFamily="34" charset="0"/>
                <a:cs typeface="Times New Roman" pitchFamily="18" charset="0"/>
              </a:rPr>
              <a:t>bleu </a:t>
            </a:r>
            <a:r>
              <a:rPr lang="fr-FR" sz="2400" dirty="0" smtClean="0">
                <a:latin typeface="Times New Roman" pitchFamily="18" charset="0"/>
                <a:ea typeface="Tahoma" pitchFamily="34" charset="0"/>
                <a:cs typeface="Times New Roman" pitchFamily="18" charset="0"/>
              </a:rPr>
              <a:t> </a:t>
            </a:r>
            <a:r>
              <a:rPr lang="fr-FR" sz="1800" dirty="0">
                <a:latin typeface="Times New Roman" pitchFamily="18" charset="0"/>
                <a:ea typeface="Tahoma" pitchFamily="34" charset="0"/>
                <a:cs typeface="Times New Roman" pitchFamily="18" charset="0"/>
              </a:rPr>
              <a:t>2002</a:t>
            </a:r>
            <a:r>
              <a:rPr lang="fr-FR" sz="1800" dirty="0" smtClean="0">
                <a:latin typeface="Times New Roman" pitchFamily="18" charset="0"/>
                <a:ea typeface="Tahoma" pitchFamily="34" charset="0"/>
                <a:cs typeface="Times New Roman" pitchFamily="18" charset="0"/>
              </a:rPr>
              <a:t>. </a:t>
            </a:r>
            <a:r>
              <a:rPr lang="fr-FR" sz="1800" dirty="0">
                <a:latin typeface="Times New Roman" pitchFamily="18" charset="0"/>
                <a:ea typeface="Tahoma" pitchFamily="34" charset="0"/>
                <a:cs typeface="Times New Roman" pitchFamily="18" charset="0"/>
              </a:rPr>
              <a:t>HENNO Jacques</a:t>
            </a:r>
            <a:endParaRPr lang="fr-FR" sz="2400" dirty="0">
              <a:latin typeface="Times New Roman" pitchFamily="18" charset="0"/>
              <a:ea typeface="Tahoma" pitchFamily="34" charset="0"/>
              <a:cs typeface="Times New Roman" pitchFamily="18" charset="0"/>
            </a:endParaRPr>
          </a:p>
        </p:txBody>
      </p:sp>
    </p:spTree>
    <p:extLst>
      <p:ext uri="{BB962C8B-B14F-4D97-AF65-F5344CB8AC3E}">
        <p14:creationId xmlns:p14="http://schemas.microsoft.com/office/powerpoint/2010/main" val="2844445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635" y="2204864"/>
            <a:ext cx="8892480" cy="2554545"/>
          </a:xfrm>
          <a:prstGeom prst="rect">
            <a:avLst/>
          </a:prstGeom>
        </p:spPr>
        <p:txBody>
          <a:bodyPr wrap="square">
            <a:spAutoFit/>
          </a:bodyPr>
          <a:lstStyle/>
          <a:p>
            <a:pPr algn="just"/>
            <a:r>
              <a:rPr lang="fr-FR" sz="4000" b="1" dirty="0">
                <a:latin typeface="Times New Roman" pitchFamily="18" charset="0"/>
                <a:cs typeface="Times New Roman" pitchFamily="18" charset="0"/>
              </a:rPr>
              <a:t>Le conditionnel montre que l’auteur émet un </a:t>
            </a:r>
            <a:r>
              <a:rPr lang="fr-FR" sz="4000" b="1" dirty="0" smtClean="0">
                <a:latin typeface="Times New Roman" pitchFamily="18" charset="0"/>
                <a:cs typeface="Times New Roman" pitchFamily="18" charset="0"/>
              </a:rPr>
              <a:t>doute :  </a:t>
            </a:r>
            <a:r>
              <a:rPr lang="fr-FR" sz="4000" b="1" dirty="0" smtClean="0">
                <a:solidFill>
                  <a:srgbClr val="7030A0"/>
                </a:solidFill>
                <a:latin typeface="Times New Roman" pitchFamily="18" charset="0"/>
                <a:cs typeface="Times New Roman" pitchFamily="18" charset="0"/>
              </a:rPr>
              <a:t>permettraient</a:t>
            </a:r>
          </a:p>
          <a:p>
            <a:pPr algn="just"/>
            <a:endParaRPr lang="fr-FR" sz="4000" b="1" dirty="0">
              <a:solidFill>
                <a:srgbClr val="7030A0"/>
              </a:solidFill>
              <a:latin typeface="Times New Roman" pitchFamily="18" charset="0"/>
              <a:cs typeface="Times New Roman" pitchFamily="18" charset="0"/>
            </a:endParaRPr>
          </a:p>
          <a:p>
            <a:pPr algn="ctr"/>
            <a:r>
              <a:rPr lang="fr-FR" sz="4000" b="1" dirty="0" smtClean="0">
                <a:solidFill>
                  <a:srgbClr val="7030A0"/>
                </a:solidFill>
                <a:latin typeface="Times New Roman" pitchFamily="18" charset="0"/>
                <a:cs typeface="Times New Roman" pitchFamily="18" charset="0"/>
              </a:rPr>
              <a:t>Veulent nous persuader </a:t>
            </a:r>
            <a:endParaRPr lang="fr-FR" sz="4000"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143764154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662</TotalTime>
  <Words>586</Words>
  <Application>Microsoft Office PowerPoint</Application>
  <PresentationFormat>Affichage à l'écran (4:3)</PresentationFormat>
  <Paragraphs>42</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Présentation PowerPoint</vt:lpstr>
      <vt:lpstr>Les jeux vidéo, Le cavalier bleu  2002. HENNO Jacques</vt:lpstr>
      <vt:lpstr>Présentation PowerPoint</vt:lpstr>
      <vt:lpstr>Présentation PowerPoint</vt:lpstr>
      <vt:lpstr>Présentation PowerPoint</vt:lpstr>
      <vt:lpstr>Les jeux vidéo, Le cavalier bleu  2002. HENNO Jacques</vt:lpstr>
      <vt:lpstr>Présentation PowerPoint</vt:lpstr>
      <vt:lpstr>Les jeux vidéo, Le cavalier bleu  2002. HENNO Jacques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Octet Plus</dc:creator>
  <cp:lastModifiedBy>Octet Plus</cp:lastModifiedBy>
  <cp:revision>54</cp:revision>
  <dcterms:created xsi:type="dcterms:W3CDTF">2023-02-19T16:20:23Z</dcterms:created>
  <dcterms:modified xsi:type="dcterms:W3CDTF">2025-11-11T15:12:47Z</dcterms:modified>
</cp:coreProperties>
</file>