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1"/>
  </p:sldMasterIdLst>
  <p:notesMasterIdLst>
    <p:notesMasterId r:id="rId18"/>
  </p:notesMasterIdLst>
  <p:sldIdLst>
    <p:sldId id="256" r:id="rId2"/>
    <p:sldId id="272" r:id="rId3"/>
    <p:sldId id="273"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Lst>
  <p:sldSz cx="9144000" cy="5143500" type="screen16x9"/>
  <p:notesSz cx="6858000" cy="9144000"/>
  <p:embeddedFontLst>
    <p:embeddedFont>
      <p:font typeface="Varela Round" panose="020B0604020202020204" charset="-79"/>
      <p:regular r:id="rId19"/>
    </p:embeddedFont>
    <p:embeddedFont>
      <p:font typeface="Nixie One" panose="020B0604020202020204" charset="0"/>
      <p:regular r:id="rId20"/>
    </p:embeddedFont>
    <p:embeddedFont>
      <p:font typeface="Calibri" panose="020F050202020403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42A20BD-2505-46DF-82F6-A791D1CCFF51}">
  <a:tblStyle styleId="{242A20BD-2505-46DF-82F6-A791D1CCFF51}"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BB38DEC-D873-43F8-8245-15F6AB083779}"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504" y="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67358805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021554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27722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4866151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02333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77677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55352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0620946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689986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6821543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553511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2413410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4886593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07838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6219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9041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35ed75ccf_0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35ed75ccf_0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80398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7209425" y="502200"/>
            <a:ext cx="206100" cy="206100"/>
          </a:xfrm>
          <a:prstGeom prst="ellipse">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11;p2"/>
          <p:cNvSpPr/>
          <p:nvPr/>
        </p:nvSpPr>
        <p:spPr>
          <a:xfrm>
            <a:off x="1197475" y="-802775"/>
            <a:ext cx="6749100" cy="67491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2;p2"/>
          <p:cNvSpPr txBox="1">
            <a:spLocks noGrp="1"/>
          </p:cNvSpPr>
          <p:nvPr>
            <p:ph type="ctrTitle"/>
          </p:nvPr>
        </p:nvSpPr>
        <p:spPr>
          <a:xfrm>
            <a:off x="2255425" y="1991825"/>
            <a:ext cx="4633200" cy="115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48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
        <p:nvSpPr>
          <p:cNvPr id="13" name="Google Shape;13;p2"/>
          <p:cNvSpPr/>
          <p:nvPr/>
        </p:nvSpPr>
        <p:spPr>
          <a:xfrm>
            <a:off x="267550" y="-886750"/>
            <a:ext cx="2347200" cy="2347200"/>
          </a:xfrm>
          <a:prstGeom prst="donut">
            <a:avLst>
              <a:gd name="adj" fmla="val 29778"/>
            </a:avLst>
          </a:prstGeom>
          <a:solidFill>
            <a:srgbClr val="00D1C6">
              <a:alpha val="869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14;p2"/>
          <p:cNvSpPr/>
          <p:nvPr/>
        </p:nvSpPr>
        <p:spPr>
          <a:xfrm>
            <a:off x="8348875" y="2882375"/>
            <a:ext cx="978600" cy="978600"/>
          </a:xfrm>
          <a:prstGeom prst="ellipse">
            <a:avLst/>
          </a:prstGeom>
          <a:solidFill>
            <a:srgbClr val="ED4A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15;p2"/>
          <p:cNvSpPr/>
          <p:nvPr/>
        </p:nvSpPr>
        <p:spPr>
          <a:xfrm>
            <a:off x="2255425" y="541800"/>
            <a:ext cx="657600" cy="657600"/>
          </a:xfrm>
          <a:prstGeom prst="ellipse">
            <a:avLst/>
          </a:prstGeom>
          <a:solidFill>
            <a:srgbClr val="00ACC3">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16;p2"/>
          <p:cNvSpPr/>
          <p:nvPr/>
        </p:nvSpPr>
        <p:spPr>
          <a:xfrm>
            <a:off x="6752750" y="3465100"/>
            <a:ext cx="2284200" cy="2284200"/>
          </a:xfrm>
          <a:prstGeom prst="donut">
            <a:avLst>
              <a:gd name="adj" fmla="val 11909"/>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17;p2"/>
          <p:cNvSpPr/>
          <p:nvPr/>
        </p:nvSpPr>
        <p:spPr>
          <a:xfrm>
            <a:off x="137775" y="3193200"/>
            <a:ext cx="657600" cy="6576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18;p2"/>
          <p:cNvSpPr/>
          <p:nvPr/>
        </p:nvSpPr>
        <p:spPr>
          <a:xfrm>
            <a:off x="376550" y="4217275"/>
            <a:ext cx="1207800" cy="1207800"/>
          </a:xfrm>
          <a:prstGeom prst="donut">
            <a:avLst>
              <a:gd name="adj" fmla="val 42915"/>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 name="Google Shape;19;p2"/>
          <p:cNvSpPr/>
          <p:nvPr/>
        </p:nvSpPr>
        <p:spPr>
          <a:xfrm>
            <a:off x="8244625" y="2541950"/>
            <a:ext cx="304800" cy="304800"/>
          </a:xfrm>
          <a:prstGeom prst="ellipse">
            <a:avLst/>
          </a:prstGeom>
          <a:solidFill>
            <a:srgbClr val="E8004C">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 name="Google Shape;20;p2"/>
          <p:cNvSpPr/>
          <p:nvPr/>
        </p:nvSpPr>
        <p:spPr>
          <a:xfrm>
            <a:off x="7598775" y="-300250"/>
            <a:ext cx="1370700" cy="1370700"/>
          </a:xfrm>
          <a:prstGeom prst="ellipse">
            <a:avLst/>
          </a:prstGeom>
          <a:solidFill>
            <a:srgbClr val="BBCD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 name="Google Shape;21;p2"/>
          <p:cNvSpPr/>
          <p:nvPr/>
        </p:nvSpPr>
        <p:spPr>
          <a:xfrm>
            <a:off x="8244625" y="802850"/>
            <a:ext cx="657600" cy="657600"/>
          </a:xfrm>
          <a:prstGeom prst="ellipse">
            <a:avLst/>
          </a:prstGeom>
          <a:solidFill>
            <a:srgbClr val="65BB48">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2" name="Google Shape;22;p2"/>
          <p:cNvSpPr/>
          <p:nvPr/>
        </p:nvSpPr>
        <p:spPr>
          <a:xfrm>
            <a:off x="213975" y="695900"/>
            <a:ext cx="871500" cy="871500"/>
          </a:xfrm>
          <a:prstGeom prst="ellipse">
            <a:avLst/>
          </a:prstGeom>
          <a:noFill/>
          <a:ln w="9525" cap="flat" cmpd="sng">
            <a:solidFill>
              <a:srgbClr val="00ACC3"/>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 name="Google Shape;23;p2"/>
          <p:cNvSpPr/>
          <p:nvPr/>
        </p:nvSpPr>
        <p:spPr>
          <a:xfrm>
            <a:off x="-122175" y="2933250"/>
            <a:ext cx="1177500" cy="1177500"/>
          </a:xfrm>
          <a:prstGeom prst="ellipse">
            <a:avLst/>
          </a:prstGeom>
          <a:noFill/>
          <a:ln w="9525" cap="flat" cmpd="sng">
            <a:solidFill>
              <a:srgbClr val="BBCD00"/>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4" name="Google Shape;24;p2"/>
          <p:cNvSpPr/>
          <p:nvPr/>
        </p:nvSpPr>
        <p:spPr>
          <a:xfrm>
            <a:off x="8150075" y="708300"/>
            <a:ext cx="846600" cy="846600"/>
          </a:xfrm>
          <a:prstGeom prst="ellipse">
            <a:avLst/>
          </a:prstGeom>
          <a:noFill/>
          <a:ln w="9525" cap="flat" cmpd="sng">
            <a:solidFill>
              <a:srgbClr val="65BB48"/>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 name="Google Shape;25;p2"/>
          <p:cNvSpPr/>
          <p:nvPr/>
        </p:nvSpPr>
        <p:spPr>
          <a:xfrm>
            <a:off x="1055325" y="3904575"/>
            <a:ext cx="206100" cy="206100"/>
          </a:xfrm>
          <a:prstGeom prst="ellipse">
            <a:avLst/>
          </a:prstGeom>
          <a:solidFill>
            <a:srgbClr val="F8BB00">
              <a:alpha val="86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mpletely blank">
  <p:cSld name="BLANK_1">
    <p:spTree>
      <p:nvGrpSpPr>
        <p:cNvPr id="1" name="Shape 188"/>
        <p:cNvGrpSpPr/>
        <p:nvPr/>
      </p:nvGrpSpPr>
      <p:grpSpPr>
        <a:xfrm>
          <a:off x="0" y="0"/>
          <a:ext cx="0" cy="0"/>
          <a:chOff x="0" y="0"/>
          <a:chExt cx="0" cy="0"/>
        </a:xfrm>
      </p:grpSpPr>
      <p:sp>
        <p:nvSpPr>
          <p:cNvPr id="189" name="Google Shape;189;p12"/>
          <p:cNvSpPr/>
          <p:nvPr/>
        </p:nvSpPr>
        <p:spPr>
          <a:xfrm>
            <a:off x="419100" y="-1581150"/>
            <a:ext cx="8305800" cy="8305800"/>
          </a:xfrm>
          <a:prstGeom prst="ellipse">
            <a:avLst/>
          </a:prstGeom>
          <a:noFill/>
          <a:ln w="9525" cap="flat" cmpd="sng">
            <a:solidFill>
              <a:srgbClr val="A1BECC"/>
            </a:solidFill>
            <a:prstDash val="dash"/>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0" name="Google Shape;190;p12"/>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pPr marL="0" lvl="0" indent="0" algn="ct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935875" y="909050"/>
            <a:ext cx="5275500" cy="6411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2935875" y="1525758"/>
            <a:ext cx="5275500" cy="27861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8635625" y="4751625"/>
            <a:ext cx="469800" cy="391500"/>
          </a:xfrm>
          <a:prstGeom prst="rect">
            <a:avLst/>
          </a:prstGeom>
          <a:noFill/>
          <a:ln>
            <a:noFill/>
          </a:ln>
        </p:spPr>
        <p:txBody>
          <a:bodyPr spcFirstLastPara="1" wrap="square" lIns="91425" tIns="91425" rIns="91425" bIns="91425" anchor="t" anchorCtr="0">
            <a:noAutofit/>
          </a:bodyPr>
          <a:lstStyle>
            <a:lvl1pPr lvl="0" algn="r">
              <a:buNone/>
              <a:defRPr sz="1200">
                <a:solidFill>
                  <a:srgbClr val="A1BECC"/>
                </a:solidFill>
                <a:latin typeface="Nixie One"/>
                <a:ea typeface="Nixie One"/>
                <a:cs typeface="Nixie One"/>
                <a:sym typeface="Nixie One"/>
              </a:defRPr>
            </a:lvl1pPr>
            <a:lvl2pPr lvl="1" algn="r">
              <a:buNone/>
              <a:defRPr sz="1200">
                <a:solidFill>
                  <a:srgbClr val="A1BECC"/>
                </a:solidFill>
                <a:latin typeface="Nixie One"/>
                <a:ea typeface="Nixie One"/>
                <a:cs typeface="Nixie One"/>
                <a:sym typeface="Nixie One"/>
              </a:defRPr>
            </a:lvl2pPr>
            <a:lvl3pPr lvl="2" algn="r">
              <a:buNone/>
              <a:defRPr sz="1200">
                <a:solidFill>
                  <a:srgbClr val="A1BECC"/>
                </a:solidFill>
                <a:latin typeface="Nixie One"/>
                <a:ea typeface="Nixie One"/>
                <a:cs typeface="Nixie One"/>
                <a:sym typeface="Nixie One"/>
              </a:defRPr>
            </a:lvl3pPr>
            <a:lvl4pPr lvl="3" algn="r">
              <a:buNone/>
              <a:defRPr sz="1200">
                <a:solidFill>
                  <a:srgbClr val="A1BECC"/>
                </a:solidFill>
                <a:latin typeface="Nixie One"/>
                <a:ea typeface="Nixie One"/>
                <a:cs typeface="Nixie One"/>
                <a:sym typeface="Nixie One"/>
              </a:defRPr>
            </a:lvl4pPr>
            <a:lvl5pPr lvl="4" algn="r">
              <a:buNone/>
              <a:defRPr sz="1200">
                <a:solidFill>
                  <a:srgbClr val="A1BECC"/>
                </a:solidFill>
                <a:latin typeface="Nixie One"/>
                <a:ea typeface="Nixie One"/>
                <a:cs typeface="Nixie One"/>
                <a:sym typeface="Nixie One"/>
              </a:defRPr>
            </a:lvl5pPr>
            <a:lvl6pPr lvl="5" algn="r">
              <a:buNone/>
              <a:defRPr sz="1200">
                <a:solidFill>
                  <a:srgbClr val="A1BECC"/>
                </a:solidFill>
                <a:latin typeface="Nixie One"/>
                <a:ea typeface="Nixie One"/>
                <a:cs typeface="Nixie One"/>
                <a:sym typeface="Nixie One"/>
              </a:defRPr>
            </a:lvl6pPr>
            <a:lvl7pPr lvl="6" algn="r">
              <a:buNone/>
              <a:defRPr sz="1200">
                <a:solidFill>
                  <a:srgbClr val="A1BECC"/>
                </a:solidFill>
                <a:latin typeface="Nixie One"/>
                <a:ea typeface="Nixie One"/>
                <a:cs typeface="Nixie One"/>
                <a:sym typeface="Nixie One"/>
              </a:defRPr>
            </a:lvl7pPr>
            <a:lvl8pPr lvl="7" algn="r">
              <a:buNone/>
              <a:defRPr sz="1200">
                <a:solidFill>
                  <a:srgbClr val="A1BECC"/>
                </a:solidFill>
                <a:latin typeface="Nixie One"/>
                <a:ea typeface="Nixie One"/>
                <a:cs typeface="Nixie One"/>
                <a:sym typeface="Nixie One"/>
              </a:defRPr>
            </a:lvl8pPr>
            <a:lvl9pPr lvl="8" algn="r">
              <a:buNone/>
              <a:defRPr sz="1200">
                <a:solidFill>
                  <a:srgbClr val="A1BECC"/>
                </a:solidFill>
                <a:latin typeface="Nixie One"/>
                <a:ea typeface="Nixie One"/>
                <a:cs typeface="Nixie One"/>
                <a:sym typeface="Nixie One"/>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3"/>
          <p:cNvSpPr txBox="1">
            <a:spLocks noGrp="1"/>
          </p:cNvSpPr>
          <p:nvPr>
            <p:ph type="ctrTitle"/>
          </p:nvPr>
        </p:nvSpPr>
        <p:spPr>
          <a:xfrm>
            <a:off x="2265699" y="1693874"/>
            <a:ext cx="4633200" cy="1159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6600" b="1" dirty="0" smtClean="0">
                <a:solidFill>
                  <a:schemeClr val="tx1"/>
                </a:solidFill>
              </a:rPr>
              <a:t>Power of Image </a:t>
            </a:r>
            <a:endParaRPr sz="6600" b="1" dirty="0">
              <a:solidFill>
                <a:schemeClr val="tx1"/>
              </a:solidFill>
            </a:endParaRPr>
          </a:p>
        </p:txBody>
      </p:sp>
      <p:sp>
        <p:nvSpPr>
          <p:cNvPr id="3" name="Google Shape;195;p13"/>
          <p:cNvSpPr txBox="1">
            <a:spLocks/>
          </p:cNvSpPr>
          <p:nvPr/>
        </p:nvSpPr>
        <p:spPr>
          <a:xfrm>
            <a:off x="2161245" y="3582607"/>
            <a:ext cx="4633200" cy="11598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617A86"/>
              </a:buClr>
              <a:buSzPts val="4800"/>
              <a:buFont typeface="Nixie One"/>
              <a:buNone/>
              <a:defRPr sz="4800" b="0" i="0" u="none" strike="noStrike" cap="none">
                <a:solidFill>
                  <a:srgbClr val="617A86"/>
                </a:solidFill>
                <a:latin typeface="Nixie One"/>
                <a:ea typeface="Nixie One"/>
                <a:cs typeface="Nixie One"/>
                <a:sym typeface="Nixie One"/>
              </a:defRPr>
            </a:lvl1pPr>
            <a:lvl2pPr marR="0" lvl="1"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2pPr>
            <a:lvl3pPr marR="0" lvl="2"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3pPr>
            <a:lvl4pPr marR="0" lvl="3"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4pPr>
            <a:lvl5pPr marR="0" lvl="4"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5pPr>
            <a:lvl6pPr marR="0" lvl="5"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6pPr>
            <a:lvl7pPr marR="0" lvl="6"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7pPr>
            <a:lvl8pPr marR="0" lvl="7"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8pPr>
            <a:lvl9pPr marR="0" lvl="8" algn="ctr" rtl="0">
              <a:lnSpc>
                <a:spcPct val="100000"/>
              </a:lnSpc>
              <a:spcBef>
                <a:spcPts val="0"/>
              </a:spcBef>
              <a:spcAft>
                <a:spcPts val="0"/>
              </a:spcAft>
              <a:buClr>
                <a:srgbClr val="617A86"/>
              </a:buClr>
              <a:buSzPts val="6000"/>
              <a:buFont typeface="Nixie One"/>
              <a:buNone/>
              <a:defRPr sz="6000" b="0" i="0" u="none" strike="noStrike" cap="none">
                <a:solidFill>
                  <a:srgbClr val="617A86"/>
                </a:solidFill>
                <a:latin typeface="Nixie One"/>
                <a:ea typeface="Nixie One"/>
                <a:cs typeface="Nixie One"/>
                <a:sym typeface="Nixie One"/>
              </a:defRPr>
            </a:lvl9pPr>
          </a:lstStyle>
          <a:p>
            <a:pPr algn="l"/>
            <a:r>
              <a:rPr lang="en-US" sz="2000" b="1" dirty="0" smtClean="0">
                <a:solidFill>
                  <a:schemeClr val="tx1"/>
                </a:solidFill>
              </a:rPr>
              <a:t>Dr. Narimen HAMDINI</a:t>
            </a:r>
            <a:endParaRPr lang="en-US" sz="2000"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10</a:t>
            </a:fld>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113" y="209220"/>
            <a:ext cx="8815226" cy="4725059"/>
          </a:xfrm>
          <a:prstGeom prst="rect">
            <a:avLst/>
          </a:prstGeom>
        </p:spPr>
      </p:pic>
    </p:spTree>
    <p:extLst>
      <p:ext uri="{BB962C8B-B14F-4D97-AF65-F5344CB8AC3E}">
        <p14:creationId xmlns:p14="http://schemas.microsoft.com/office/powerpoint/2010/main" val="9973097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1" y="141131"/>
            <a:ext cx="4602822" cy="5002369"/>
          </a:xfrm>
          <a:prstGeom prst="rect">
            <a:avLst/>
          </a:prstGeom>
        </p:spPr>
      </p:pic>
      <p:sp>
        <p:nvSpPr>
          <p:cNvPr id="5" name="Google Shape;343;p29"/>
          <p:cNvSpPr txBox="1"/>
          <p:nvPr/>
        </p:nvSpPr>
        <p:spPr>
          <a:xfrm>
            <a:off x="5015195" y="255389"/>
            <a:ext cx="4303466" cy="4616023"/>
          </a:xfrm>
          <a:prstGeom prst="rect">
            <a:avLst/>
          </a:prstGeom>
          <a:noFill/>
          <a:ln>
            <a:noFill/>
          </a:ln>
        </p:spPr>
        <p:txBody>
          <a:bodyPr spcFirstLastPara="1" wrap="square" lIns="91425" tIns="91425" rIns="91425" bIns="91425" anchor="t" anchorCtr="0">
            <a:noAutofit/>
          </a:bodyPr>
          <a:lstStyle/>
          <a:p>
            <a:r>
              <a:rPr lang="en-US" sz="3200" b="1" i="1" dirty="0"/>
              <a:t>everyone is a slave for something and the problem is that people choose what control them, they choose to be addicted and it becomes what holding their leash </a:t>
            </a:r>
            <a:endParaRPr lang="en-US" sz="3200" dirty="0"/>
          </a:p>
        </p:txBody>
      </p:sp>
    </p:spTree>
    <p:extLst>
      <p:ext uri="{BB962C8B-B14F-4D97-AF65-F5344CB8AC3E}">
        <p14:creationId xmlns:p14="http://schemas.microsoft.com/office/powerpoint/2010/main" val="2238386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12</a:t>
            </a:fld>
            <a:endParaRPr/>
          </a:p>
        </p:txBody>
      </p:sp>
      <p:sp>
        <p:nvSpPr>
          <p:cNvPr id="5" name="Google Shape;343;p29"/>
          <p:cNvSpPr txBox="1"/>
          <p:nvPr/>
        </p:nvSpPr>
        <p:spPr>
          <a:xfrm>
            <a:off x="5015195" y="255389"/>
            <a:ext cx="4303466" cy="4616023"/>
          </a:xfrm>
          <a:prstGeom prst="rect">
            <a:avLst/>
          </a:prstGeom>
          <a:noFill/>
          <a:ln>
            <a:noFill/>
          </a:ln>
        </p:spPr>
        <p:txBody>
          <a:bodyPr spcFirstLastPara="1" wrap="square" lIns="91425" tIns="91425" rIns="91425" bIns="91425" anchor="t" anchorCtr="0">
            <a:noAutofit/>
          </a:bodyPr>
          <a:lstStyle/>
          <a:p>
            <a:r>
              <a:rPr lang="en-US" sz="3200" i="1" dirty="0" smtClean="0"/>
              <a:t>Social </a:t>
            </a:r>
            <a:r>
              <a:rPr lang="en-US" sz="3200" i="1" dirty="0"/>
              <a:t>media gave the right to everyone to judge </a:t>
            </a:r>
            <a:r>
              <a:rPr lang="en-US" sz="3200" i="1" dirty="0" err="1"/>
              <a:t>everyone,behind</a:t>
            </a:r>
            <a:r>
              <a:rPr lang="en-US" sz="3200" i="1" dirty="0"/>
              <a:t> the screen where nobody knows you or who you </a:t>
            </a:r>
            <a:r>
              <a:rPr lang="en-US" sz="3200" i="1" dirty="0" err="1"/>
              <a:t>are,you</a:t>
            </a:r>
            <a:r>
              <a:rPr lang="en-US" sz="3200" i="1" dirty="0"/>
              <a:t> can judge and hurt people just because you </a:t>
            </a:r>
            <a:r>
              <a:rPr lang="en-US" sz="3200" i="1" dirty="0" err="1"/>
              <a:t>can,when</a:t>
            </a:r>
            <a:r>
              <a:rPr lang="en-US" sz="3200" i="1" dirty="0"/>
              <a:t> you pretend to be perfect</a:t>
            </a:r>
            <a:r>
              <a:rPr lang="en-US" sz="3200" dirty="0"/>
              <a:t>.</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205740" y="152314"/>
            <a:ext cx="4366260" cy="4366260"/>
          </a:xfrm>
          <a:prstGeom prst="rect">
            <a:avLst/>
          </a:prstGeom>
        </p:spPr>
      </p:pic>
    </p:spTree>
    <p:extLst>
      <p:ext uri="{BB962C8B-B14F-4D97-AF65-F5344CB8AC3E}">
        <p14:creationId xmlns:p14="http://schemas.microsoft.com/office/powerpoint/2010/main" val="26157881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13</a:t>
            </a:fld>
            <a:endParaRPr/>
          </a:p>
        </p:txBody>
      </p:sp>
      <p:sp>
        <p:nvSpPr>
          <p:cNvPr id="5" name="Google Shape;343;p29"/>
          <p:cNvSpPr txBox="1"/>
          <p:nvPr/>
        </p:nvSpPr>
        <p:spPr>
          <a:xfrm>
            <a:off x="2928135" y="255389"/>
            <a:ext cx="6390526" cy="4616023"/>
          </a:xfrm>
          <a:prstGeom prst="rect">
            <a:avLst/>
          </a:prstGeom>
          <a:noFill/>
          <a:ln>
            <a:noFill/>
          </a:ln>
        </p:spPr>
        <p:txBody>
          <a:bodyPr spcFirstLastPara="1" wrap="square" lIns="91425" tIns="91425" rIns="91425" bIns="91425" anchor="t" anchorCtr="0">
            <a:noAutofit/>
          </a:bodyPr>
          <a:lstStyle/>
          <a:p>
            <a:r>
              <a:rPr lang="en-GB" sz="3200" dirty="0"/>
              <a:t>People are becoming obsessed with perfection, they paint their happiest pictures on social media, just to impressed other people, they don’t even know. But in the inside they are really sad and measurable. From here we know that social media is fake and nothing we see there is real .</a:t>
            </a:r>
            <a:endParaRPr lang="en-US" sz="3200" dirty="0"/>
          </a:p>
        </p:txBody>
      </p:sp>
      <p:pic>
        <p:nvPicPr>
          <p:cNvPr id="7" name="Image 1"/>
          <p:cNvPicPr/>
          <p:nvPr/>
        </p:nvPicPr>
        <p:blipFill>
          <a:blip r:embed="rId3">
            <a:extLst>
              <a:ext uri="{28A0092B-C50C-407E-A947-70E740481C1C}">
                <a14:useLocalDpi xmlns:a14="http://schemas.microsoft.com/office/drawing/2010/main" val="0"/>
              </a:ext>
            </a:extLst>
          </a:blip>
          <a:stretch>
            <a:fillRect/>
          </a:stretch>
        </p:blipFill>
        <p:spPr>
          <a:xfrm>
            <a:off x="0" y="84651"/>
            <a:ext cx="2825393" cy="4096931"/>
          </a:xfrm>
          <a:prstGeom prst="rect">
            <a:avLst/>
          </a:prstGeom>
        </p:spPr>
      </p:pic>
    </p:spTree>
    <p:extLst>
      <p:ext uri="{BB962C8B-B14F-4D97-AF65-F5344CB8AC3E}">
        <p14:creationId xmlns:p14="http://schemas.microsoft.com/office/powerpoint/2010/main" val="3654057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14</a:t>
            </a:fld>
            <a:endParaRPr dirty="0"/>
          </a:p>
        </p:txBody>
      </p:sp>
      <p:sp>
        <p:nvSpPr>
          <p:cNvPr id="5" name="Google Shape;343;p29"/>
          <p:cNvSpPr txBox="1"/>
          <p:nvPr/>
        </p:nvSpPr>
        <p:spPr>
          <a:xfrm>
            <a:off x="5404207" y="0"/>
            <a:ext cx="3914454" cy="4616023"/>
          </a:xfrm>
          <a:prstGeom prst="rect">
            <a:avLst/>
          </a:prstGeom>
          <a:noFill/>
          <a:ln>
            <a:noFill/>
          </a:ln>
        </p:spPr>
        <p:txBody>
          <a:bodyPr spcFirstLastPara="1" wrap="square" lIns="91425" tIns="91425" rIns="91425" bIns="91425" anchor="t" anchorCtr="0">
            <a:noAutofit/>
          </a:bodyPr>
          <a:lstStyle/>
          <a:p>
            <a:r>
              <a:rPr lang="en-US" sz="3200" b="1" i="1" dirty="0" smtClean="0"/>
              <a:t>It shows </a:t>
            </a:r>
            <a:r>
              <a:rPr lang="en-US" sz="3200" b="1" i="1" dirty="0"/>
              <a:t>us the difference between the educated and the ignorant</a:t>
            </a:r>
            <a:endParaRPr lang="en-US" sz="3200" dirty="0"/>
          </a:p>
        </p:txBody>
      </p:sp>
      <p:pic>
        <p:nvPicPr>
          <p:cNvPr id="6" name="Image 1"/>
          <p:cNvPicPr/>
          <p:nvPr/>
        </p:nvPicPr>
        <p:blipFill>
          <a:blip r:embed="rId3">
            <a:extLst>
              <a:ext uri="{28A0092B-C50C-407E-A947-70E740481C1C}">
                <a14:useLocalDpi xmlns:a14="http://schemas.microsoft.com/office/drawing/2010/main" val="0"/>
              </a:ext>
            </a:extLst>
          </a:blip>
          <a:stretch>
            <a:fillRect/>
          </a:stretch>
        </p:blipFill>
        <p:spPr>
          <a:xfrm>
            <a:off x="0" y="0"/>
            <a:ext cx="5541010" cy="5153660"/>
          </a:xfrm>
          <a:prstGeom prst="rect">
            <a:avLst/>
          </a:prstGeom>
        </p:spPr>
      </p:pic>
    </p:spTree>
    <p:extLst>
      <p:ext uri="{BB962C8B-B14F-4D97-AF65-F5344CB8AC3E}">
        <p14:creationId xmlns:p14="http://schemas.microsoft.com/office/powerpoint/2010/main" val="19592861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15</a:t>
            </a:fld>
            <a:endParaRPr dirty="0"/>
          </a:p>
        </p:txBody>
      </p:sp>
      <p:pic>
        <p:nvPicPr>
          <p:cNvPr id="2" name="Picture 1"/>
          <p:cNvPicPr>
            <a:picLocks noChangeAspect="1"/>
          </p:cNvPicPr>
          <p:nvPr/>
        </p:nvPicPr>
        <p:blipFill>
          <a:blip r:embed="rId3"/>
          <a:stretch>
            <a:fillRect/>
          </a:stretch>
        </p:blipFill>
        <p:spPr>
          <a:xfrm>
            <a:off x="111523" y="0"/>
            <a:ext cx="8920953" cy="3729519"/>
          </a:xfrm>
          <a:prstGeom prst="rect">
            <a:avLst/>
          </a:prstGeom>
        </p:spPr>
      </p:pic>
    </p:spTree>
    <p:extLst>
      <p:ext uri="{BB962C8B-B14F-4D97-AF65-F5344CB8AC3E}">
        <p14:creationId xmlns:p14="http://schemas.microsoft.com/office/powerpoint/2010/main" val="247971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16</a:t>
            </a:fld>
            <a:endParaRPr dirty="0"/>
          </a:p>
        </p:txBody>
      </p:sp>
      <p:sp>
        <p:nvSpPr>
          <p:cNvPr id="5" name="Google Shape;343;p29"/>
          <p:cNvSpPr txBox="1"/>
          <p:nvPr/>
        </p:nvSpPr>
        <p:spPr>
          <a:xfrm>
            <a:off x="4437031" y="-82193"/>
            <a:ext cx="3914454" cy="4616023"/>
          </a:xfrm>
          <a:prstGeom prst="rect">
            <a:avLst/>
          </a:prstGeom>
          <a:noFill/>
          <a:ln>
            <a:noFill/>
          </a:ln>
        </p:spPr>
        <p:txBody>
          <a:bodyPr spcFirstLastPara="1" wrap="square" lIns="91425" tIns="91425" rIns="91425" bIns="91425" anchor="t" anchorCtr="0">
            <a:noAutofit/>
          </a:bodyPr>
          <a:lstStyle/>
          <a:p>
            <a:r>
              <a:rPr lang="en-US" sz="2400" dirty="0"/>
              <a:t>Not only did China resort to fireworks during New Year's Eve; Rather, it created the event in a different way, through a dazzling show in which all available technical means were used to deliver messages that it will continue to develop at all levels.</a:t>
            </a:r>
          </a:p>
        </p:txBody>
      </p:sp>
      <p:pic>
        <p:nvPicPr>
          <p:cNvPr id="7" name="Image 2"/>
          <p:cNvPicPr/>
          <p:nvPr/>
        </p:nvPicPr>
        <p:blipFill>
          <a:blip r:embed="rId3">
            <a:extLst>
              <a:ext uri="{28A0092B-C50C-407E-A947-70E740481C1C}">
                <a14:useLocalDpi xmlns:a14="http://schemas.microsoft.com/office/drawing/2010/main" val="0"/>
              </a:ext>
            </a:extLst>
          </a:blip>
          <a:stretch>
            <a:fillRect/>
          </a:stretch>
        </p:blipFill>
        <p:spPr>
          <a:xfrm>
            <a:off x="427590" y="49333"/>
            <a:ext cx="3644900" cy="4566690"/>
          </a:xfrm>
          <a:prstGeom prst="rect">
            <a:avLst/>
          </a:prstGeom>
        </p:spPr>
      </p:pic>
    </p:spTree>
    <p:extLst>
      <p:ext uri="{BB962C8B-B14F-4D97-AF65-F5344CB8AC3E}">
        <p14:creationId xmlns:p14="http://schemas.microsoft.com/office/powerpoint/2010/main" val="1158152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3" name="Google Shape;343;p29"/>
          <p:cNvSpPr txBox="1"/>
          <p:nvPr/>
        </p:nvSpPr>
        <p:spPr>
          <a:xfrm>
            <a:off x="4337100" y="428588"/>
            <a:ext cx="3258313" cy="2941335"/>
          </a:xfrm>
          <a:prstGeom prst="rect">
            <a:avLst/>
          </a:prstGeom>
          <a:noFill/>
          <a:ln>
            <a:noFill/>
          </a:ln>
        </p:spPr>
        <p:txBody>
          <a:bodyPr spcFirstLastPara="1" wrap="square" lIns="91425" tIns="91425" rIns="91425" bIns="91425" anchor="t" anchorCtr="0">
            <a:noAutofit/>
          </a:bodyPr>
          <a:lstStyle/>
          <a:p>
            <a:r>
              <a:rPr lang="en-US" sz="2800" dirty="0"/>
              <a:t>Meaning:</a:t>
            </a:r>
          </a:p>
          <a:p>
            <a:r>
              <a:rPr lang="en-US" sz="2800" dirty="0"/>
              <a:t>Follow your path, and you will get there. Just don’t copy other people’s success. Maybe something greater is awaiting you.</a:t>
            </a:r>
          </a:p>
          <a:p>
            <a:pPr marL="0" lvl="0" indent="0" algn="ctr" rtl="0">
              <a:spcBef>
                <a:spcPts val="0"/>
              </a:spcBef>
              <a:spcAft>
                <a:spcPts val="0"/>
              </a:spcAft>
              <a:buNone/>
            </a:pPr>
            <a:endParaRPr b="1" dirty="0">
              <a:solidFill>
                <a:srgbClr val="617A86"/>
              </a:solidFill>
              <a:latin typeface="Varela Round"/>
              <a:ea typeface="Varela Round"/>
              <a:cs typeface="Varela Round"/>
              <a:sym typeface="Varela Round"/>
            </a:endParaRPr>
          </a:p>
        </p:txBody>
      </p:sp>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2</a:t>
            </a:fld>
            <a:endParaRPr dirty="0"/>
          </a:p>
        </p:txBody>
      </p:sp>
      <p:pic>
        <p:nvPicPr>
          <p:cNvPr id="14" name="Picture 13"/>
          <p:cNvPicPr/>
          <p:nvPr/>
        </p:nvPicPr>
        <p:blipFill>
          <a:blip r:embed="rId3">
            <a:extLst>
              <a:ext uri="{28A0092B-C50C-407E-A947-70E740481C1C}">
                <a14:useLocalDpi xmlns:a14="http://schemas.microsoft.com/office/drawing/2010/main" val="0"/>
              </a:ext>
            </a:extLst>
          </a:blip>
          <a:stretch>
            <a:fillRect/>
          </a:stretch>
        </p:blipFill>
        <p:spPr>
          <a:xfrm>
            <a:off x="821290" y="190375"/>
            <a:ext cx="2857500" cy="476176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3" name="Google Shape;343;p29"/>
          <p:cNvSpPr txBox="1"/>
          <p:nvPr/>
        </p:nvSpPr>
        <p:spPr>
          <a:xfrm>
            <a:off x="4337100" y="428588"/>
            <a:ext cx="3258313" cy="2941335"/>
          </a:xfrm>
          <a:prstGeom prst="rect">
            <a:avLst/>
          </a:prstGeom>
          <a:noFill/>
          <a:ln>
            <a:noFill/>
          </a:ln>
        </p:spPr>
        <p:txBody>
          <a:bodyPr spcFirstLastPara="1" wrap="square" lIns="91425" tIns="91425" rIns="91425" bIns="91425" anchor="t" anchorCtr="0">
            <a:noAutofit/>
          </a:bodyPr>
          <a:lstStyle/>
          <a:p>
            <a:r>
              <a:rPr lang="en-US" sz="3200" dirty="0"/>
              <a:t>Narcissistic personality disorder has become a lot more prominent with the inception of selfies</a:t>
            </a:r>
            <a:r>
              <a:rPr lang="en-US" sz="2800" dirty="0"/>
              <a:t>.</a:t>
            </a:r>
          </a:p>
        </p:txBody>
      </p:sp>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3</a:t>
            </a:fld>
            <a:endParaRPr dirty="0"/>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177493" y="698644"/>
            <a:ext cx="3932169" cy="4130210"/>
          </a:xfrm>
          <a:prstGeom prst="rect">
            <a:avLst/>
          </a:prstGeom>
        </p:spPr>
      </p:pic>
    </p:spTree>
    <p:extLst>
      <p:ext uri="{BB962C8B-B14F-4D97-AF65-F5344CB8AC3E}">
        <p14:creationId xmlns:p14="http://schemas.microsoft.com/office/powerpoint/2010/main" val="3468042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3" name="Google Shape;343;p29"/>
          <p:cNvSpPr txBox="1"/>
          <p:nvPr/>
        </p:nvSpPr>
        <p:spPr>
          <a:xfrm>
            <a:off x="4337100" y="428588"/>
            <a:ext cx="4303466" cy="4616023"/>
          </a:xfrm>
          <a:prstGeom prst="rect">
            <a:avLst/>
          </a:prstGeom>
          <a:noFill/>
          <a:ln>
            <a:noFill/>
          </a:ln>
        </p:spPr>
        <p:txBody>
          <a:bodyPr spcFirstLastPara="1" wrap="square" lIns="91425" tIns="91425" rIns="91425" bIns="91425" anchor="t" anchorCtr="0">
            <a:noAutofit/>
          </a:bodyPr>
          <a:lstStyle/>
          <a:p>
            <a:r>
              <a:rPr lang="en-US" sz="3200" dirty="0"/>
              <a:t>Technology has ushered us, modern humans, into a sedentary lifestyle that has a devastating effect on our health.</a:t>
            </a:r>
          </a:p>
          <a:p>
            <a:r>
              <a:rPr lang="en-US" sz="3200" dirty="0"/>
              <a:t>technologies destroyed the health of humans.</a:t>
            </a:r>
          </a:p>
        </p:txBody>
      </p:sp>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4</a:t>
            </a:fld>
            <a:endParaRPr dirty="0"/>
          </a:p>
        </p:txBody>
      </p:sp>
      <p:pic>
        <p:nvPicPr>
          <p:cNvPr id="6" name="Image 1"/>
          <p:cNvPicPr/>
          <p:nvPr/>
        </p:nvPicPr>
        <p:blipFill>
          <a:blip r:embed="rId3">
            <a:extLst>
              <a:ext uri="{28A0092B-C50C-407E-A947-70E740481C1C}">
                <a14:useLocalDpi xmlns:a14="http://schemas.microsoft.com/office/drawing/2010/main" val="0"/>
              </a:ext>
            </a:extLst>
          </a:blip>
          <a:stretch>
            <a:fillRect/>
          </a:stretch>
        </p:blipFill>
        <p:spPr>
          <a:xfrm>
            <a:off x="215675" y="235040"/>
            <a:ext cx="3914535" cy="4712335"/>
          </a:xfrm>
          <a:prstGeom prst="rect">
            <a:avLst/>
          </a:prstGeom>
        </p:spPr>
      </p:pic>
    </p:spTree>
    <p:extLst>
      <p:ext uri="{BB962C8B-B14F-4D97-AF65-F5344CB8AC3E}">
        <p14:creationId xmlns:p14="http://schemas.microsoft.com/office/powerpoint/2010/main" val="3926102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5</a:t>
            </a:fld>
            <a:endParaRPr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16" y="0"/>
            <a:ext cx="8876872" cy="5048955"/>
          </a:xfrm>
          <a:prstGeom prst="rect">
            <a:avLst/>
          </a:prstGeom>
        </p:spPr>
      </p:pic>
    </p:spTree>
    <p:extLst>
      <p:ext uri="{BB962C8B-B14F-4D97-AF65-F5344CB8AC3E}">
        <p14:creationId xmlns:p14="http://schemas.microsoft.com/office/powerpoint/2010/main" val="2668708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6</a:t>
            </a:fld>
            <a:endParaRPr dirty="0"/>
          </a:p>
        </p:txBody>
      </p:sp>
      <p:pic>
        <p:nvPicPr>
          <p:cNvPr id="4" name="Picture 3"/>
          <p:cNvPicPr/>
          <p:nvPr/>
        </p:nvPicPr>
        <p:blipFill>
          <a:blip r:embed="rId3">
            <a:extLst>
              <a:ext uri="{28A0092B-C50C-407E-A947-70E740481C1C}">
                <a14:useLocalDpi xmlns:a14="http://schemas.microsoft.com/office/drawing/2010/main" val="0"/>
              </a:ext>
            </a:extLst>
          </a:blip>
          <a:stretch>
            <a:fillRect/>
          </a:stretch>
        </p:blipFill>
        <p:spPr>
          <a:xfrm>
            <a:off x="92467" y="123289"/>
            <a:ext cx="4714433" cy="4880225"/>
          </a:xfrm>
          <a:prstGeom prst="rect">
            <a:avLst/>
          </a:prstGeom>
        </p:spPr>
      </p:pic>
      <p:sp>
        <p:nvSpPr>
          <p:cNvPr id="5" name="Google Shape;343;p29"/>
          <p:cNvSpPr txBox="1"/>
          <p:nvPr/>
        </p:nvSpPr>
        <p:spPr>
          <a:xfrm>
            <a:off x="5015195" y="255389"/>
            <a:ext cx="4303466" cy="4616023"/>
          </a:xfrm>
          <a:prstGeom prst="rect">
            <a:avLst/>
          </a:prstGeom>
          <a:noFill/>
          <a:ln>
            <a:noFill/>
          </a:ln>
        </p:spPr>
        <p:txBody>
          <a:bodyPr spcFirstLastPara="1" wrap="square" lIns="91425" tIns="91425" rIns="91425" bIns="91425" anchor="t" anchorCtr="0">
            <a:noAutofit/>
          </a:bodyPr>
          <a:lstStyle/>
          <a:p>
            <a:r>
              <a:rPr lang="en-US" sz="1800" dirty="0"/>
              <a:t>Time is the best killer, and it never misses its target. So spend your time on valuable activities. The more efficiently we act, the more time we will have leftover for future projects. If we look all around important events of history, then we will see that all successful people of history made the best use of time. The prosperous people of the world are very conscious of the value of time. Hence, we should never waste our time and try to make the best use of it .Nothing can stop the flow of </a:t>
            </a:r>
            <a:r>
              <a:rPr lang="en-US" sz="1800" dirty="0" smtClean="0"/>
              <a:t>time. Time </a:t>
            </a:r>
            <a:r>
              <a:rPr lang="en-US" sz="1800" dirty="0"/>
              <a:t>once past cannot be brought back by any means. </a:t>
            </a:r>
          </a:p>
        </p:txBody>
      </p:sp>
    </p:spTree>
    <p:extLst>
      <p:ext uri="{BB962C8B-B14F-4D97-AF65-F5344CB8AC3E}">
        <p14:creationId xmlns:p14="http://schemas.microsoft.com/office/powerpoint/2010/main" val="1689553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7</a:t>
            </a:fld>
            <a:endParaRPr/>
          </a:p>
        </p:txBody>
      </p:sp>
      <p:sp>
        <p:nvSpPr>
          <p:cNvPr id="5" name="Google Shape;343;p29"/>
          <p:cNvSpPr txBox="1"/>
          <p:nvPr/>
        </p:nvSpPr>
        <p:spPr>
          <a:xfrm>
            <a:off x="5015195" y="255389"/>
            <a:ext cx="4303466" cy="4616023"/>
          </a:xfrm>
          <a:prstGeom prst="rect">
            <a:avLst/>
          </a:prstGeom>
          <a:noFill/>
          <a:ln>
            <a:noFill/>
          </a:ln>
        </p:spPr>
        <p:txBody>
          <a:bodyPr spcFirstLastPara="1" wrap="square" lIns="91425" tIns="91425" rIns="91425" bIns="91425" anchor="t" anchorCtr="0">
            <a:noAutofit/>
          </a:bodyPr>
          <a:lstStyle/>
          <a:p>
            <a:r>
              <a:rPr lang="en-US" sz="4000" b="1" dirty="0"/>
              <a:t>We are busier in recording moments than living them</a:t>
            </a:r>
            <a:r>
              <a:rPr lang="en-US" sz="1800" dirty="0"/>
              <a:t>.</a:t>
            </a:r>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158286" y="97550"/>
            <a:ext cx="4286250" cy="4654075"/>
          </a:xfrm>
          <a:prstGeom prst="rect">
            <a:avLst/>
          </a:prstGeom>
        </p:spPr>
      </p:pic>
      <p:sp>
        <p:nvSpPr>
          <p:cNvPr id="2" name="Rectangle 1"/>
          <p:cNvSpPr/>
          <p:nvPr/>
        </p:nvSpPr>
        <p:spPr>
          <a:xfrm>
            <a:off x="2503965" y="2410328"/>
            <a:ext cx="4136069" cy="322845"/>
          </a:xfrm>
          <a:prstGeom prst="rect">
            <a:avLst/>
          </a:prstGeom>
        </p:spPr>
        <p:txBody>
          <a:bodyPr wrap="none">
            <a:spAutoFit/>
          </a:bodyPr>
          <a:lstStyle/>
          <a:p>
            <a:pPr>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We are busier in recording moments than living them.</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9850398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8</a:t>
            </a:fld>
            <a:endParaRPr/>
          </a:p>
        </p:txBody>
      </p:sp>
      <p:sp>
        <p:nvSpPr>
          <p:cNvPr id="5" name="Google Shape;343;p29"/>
          <p:cNvSpPr txBox="1"/>
          <p:nvPr/>
        </p:nvSpPr>
        <p:spPr>
          <a:xfrm>
            <a:off x="5015195" y="255389"/>
            <a:ext cx="4303466" cy="4616023"/>
          </a:xfrm>
          <a:prstGeom prst="rect">
            <a:avLst/>
          </a:prstGeom>
          <a:noFill/>
          <a:ln>
            <a:noFill/>
          </a:ln>
        </p:spPr>
        <p:txBody>
          <a:bodyPr spcFirstLastPara="1" wrap="square" lIns="91425" tIns="91425" rIns="91425" bIns="91425" anchor="t" anchorCtr="0">
            <a:noAutofit/>
          </a:bodyPr>
          <a:lstStyle/>
          <a:p>
            <a:r>
              <a:rPr lang="en-US" sz="4400" b="1" dirty="0"/>
              <a:t>A for Apple no longer holds the same connotation.</a:t>
            </a:r>
          </a:p>
        </p:txBody>
      </p:sp>
      <p:pic>
        <p:nvPicPr>
          <p:cNvPr id="6" name="Picture 5"/>
          <p:cNvPicPr/>
          <p:nvPr/>
        </p:nvPicPr>
        <p:blipFill>
          <a:blip r:embed="rId3">
            <a:extLst>
              <a:ext uri="{28A0092B-C50C-407E-A947-70E740481C1C}">
                <a14:useLocalDpi xmlns:a14="http://schemas.microsoft.com/office/drawing/2010/main" val="0"/>
              </a:ext>
            </a:extLst>
          </a:blip>
          <a:stretch>
            <a:fillRect/>
          </a:stretch>
        </p:blipFill>
        <p:spPr>
          <a:xfrm>
            <a:off x="92455" y="272088"/>
            <a:ext cx="4036350" cy="4599323"/>
          </a:xfrm>
          <a:prstGeom prst="rect">
            <a:avLst/>
          </a:prstGeom>
        </p:spPr>
      </p:pic>
    </p:spTree>
    <p:extLst>
      <p:ext uri="{BB962C8B-B14F-4D97-AF65-F5344CB8AC3E}">
        <p14:creationId xmlns:p14="http://schemas.microsoft.com/office/powerpoint/2010/main" val="300206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33"/>
        <p:cNvGrpSpPr/>
        <p:nvPr/>
      </p:nvGrpSpPr>
      <p:grpSpPr>
        <a:xfrm>
          <a:off x="0" y="0"/>
          <a:ext cx="0" cy="0"/>
          <a:chOff x="0" y="0"/>
          <a:chExt cx="0" cy="0"/>
        </a:xfrm>
      </p:grpSpPr>
      <p:sp>
        <p:nvSpPr>
          <p:cNvPr id="345" name="Google Shape;345;p29"/>
          <p:cNvSpPr txBox="1">
            <a:spLocks noGrp="1"/>
          </p:cNvSpPr>
          <p:nvPr>
            <p:ph type="sldNum" idx="12"/>
          </p:nvPr>
        </p:nvSpPr>
        <p:spPr>
          <a:xfrm>
            <a:off x="4337100" y="4751625"/>
            <a:ext cx="469800" cy="391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9</a:t>
            </a:fld>
            <a:endParaRPr/>
          </a:p>
        </p:txBody>
      </p:sp>
      <p:sp>
        <p:nvSpPr>
          <p:cNvPr id="5" name="Google Shape;343;p29"/>
          <p:cNvSpPr txBox="1"/>
          <p:nvPr/>
        </p:nvSpPr>
        <p:spPr>
          <a:xfrm>
            <a:off x="5015195" y="255389"/>
            <a:ext cx="4303466" cy="4616023"/>
          </a:xfrm>
          <a:prstGeom prst="rect">
            <a:avLst/>
          </a:prstGeom>
          <a:noFill/>
          <a:ln>
            <a:noFill/>
          </a:ln>
        </p:spPr>
        <p:txBody>
          <a:bodyPr spcFirstLastPara="1" wrap="square" lIns="91425" tIns="91425" rIns="91425" bIns="91425" anchor="t" anchorCtr="0">
            <a:noAutofit/>
          </a:bodyPr>
          <a:lstStyle/>
          <a:p>
            <a:r>
              <a:rPr lang="en-US" sz="3200" i="1" dirty="0"/>
              <a:t>It doesn’t matter what color you </a:t>
            </a:r>
            <a:r>
              <a:rPr lang="en-US" sz="3200" i="1" dirty="0" err="1"/>
              <a:t>are,what</a:t>
            </a:r>
            <a:r>
              <a:rPr lang="en-US" sz="3200" i="1" dirty="0"/>
              <a:t> size you are, what race you are, how is your hair, is it curly? Is it straight? …, are you tall or are you short, people will judge anyone who’s different.</a:t>
            </a:r>
            <a:endParaRPr lang="en-US" sz="3200" dirty="0"/>
          </a:p>
        </p:txBody>
      </p:sp>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0" y="27940"/>
            <a:ext cx="4489807" cy="5115560"/>
          </a:xfrm>
          <a:prstGeom prst="rect">
            <a:avLst/>
          </a:prstGeom>
        </p:spPr>
      </p:pic>
    </p:spTree>
    <p:extLst>
      <p:ext uri="{BB962C8B-B14F-4D97-AF65-F5344CB8AC3E}">
        <p14:creationId xmlns:p14="http://schemas.microsoft.com/office/powerpoint/2010/main" val="3579353786"/>
      </p:ext>
    </p:extLst>
  </p:cSld>
  <p:clrMapOvr>
    <a:masterClrMapping/>
  </p:clrMapOvr>
</p:sld>
</file>

<file path=ppt/theme/theme1.xml><?xml version="1.0" encoding="utf-8"?>
<a:theme xmlns:a="http://schemas.openxmlformats.org/drawingml/2006/main" name="Puck template">
  <a:themeElements>
    <a:clrScheme name="Custom 347">
      <a:dk1>
        <a:srgbClr val="212A2E"/>
      </a:dk1>
      <a:lt1>
        <a:srgbClr val="FFFFFF"/>
      </a:lt1>
      <a:dk2>
        <a:srgbClr val="617A86"/>
      </a:dk2>
      <a:lt2>
        <a:srgbClr val="A1BECC"/>
      </a:lt2>
      <a:accent1>
        <a:srgbClr val="00D1C6"/>
      </a:accent1>
      <a:accent2>
        <a:srgbClr val="00ACC3"/>
      </a:accent2>
      <a:accent3>
        <a:srgbClr val="BBCD00"/>
      </a:accent3>
      <a:accent4>
        <a:srgbClr val="65BB48"/>
      </a:accent4>
      <a:accent5>
        <a:srgbClr val="F8BB00"/>
      </a:accent5>
      <a:accent6>
        <a:srgbClr val="EF6222"/>
      </a:accent6>
      <a:hlink>
        <a:srgbClr val="617A86"/>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143</TotalTime>
  <Words>461</Words>
  <Application>Microsoft Office PowerPoint</Application>
  <PresentationFormat>On-screen Show (16:9)</PresentationFormat>
  <Paragraphs>32</Paragraphs>
  <Slides>16</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Varela Round</vt:lpstr>
      <vt:lpstr>Arial</vt:lpstr>
      <vt:lpstr>Nixie One</vt:lpstr>
      <vt:lpstr>Calibri</vt:lpstr>
      <vt:lpstr>Puck template</vt:lpstr>
      <vt:lpstr>Power of Image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of Image </dc:title>
  <cp:lastModifiedBy>wafa</cp:lastModifiedBy>
  <cp:revision>17</cp:revision>
  <dcterms:modified xsi:type="dcterms:W3CDTF">2022-01-05T04:03:58Z</dcterms:modified>
</cp:coreProperties>
</file>