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15"/>
  </p:notesMasterIdLst>
  <p:handoutMasterIdLst>
    <p:handoutMasterId r:id="rId16"/>
  </p:handoutMasterIdLst>
  <p:sldIdLst>
    <p:sldId id="256" r:id="rId4"/>
    <p:sldId id="261" r:id="rId5"/>
    <p:sldId id="271" r:id="rId6"/>
    <p:sldId id="296" r:id="rId7"/>
    <p:sldId id="295" r:id="rId8"/>
    <p:sldId id="297" r:id="rId9"/>
    <p:sldId id="298" r:id="rId10"/>
    <p:sldId id="299" r:id="rId11"/>
    <p:sldId id="300" r:id="rId12"/>
    <p:sldId id="301" r:id="rId13"/>
    <p:sldId id="272" r:id="rId1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D2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354" y="102"/>
      </p:cViewPr>
      <p:guideLst>
        <p:guide orient="horz" pos="180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47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xmlns="" id="{8FEF09C3-5432-4DA0-9890-3050357C5E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9227E202-B8C5-4411-9AB9-001230F36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C0FA2-A713-4856-8F75-7FAFAF357361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A05FDCCD-9920-4087-A8EF-840D6BF967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1B30773E-42C5-4B13-84D2-DE05FB0C34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52E6A-8C14-4F5B-B0CB-3A4FCBC8D1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795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866FF-EA9A-44BA-8DB2-FB8E70490571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89A33-A361-4541-B6A7-456994CC0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56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49293" y="1563638"/>
            <a:ext cx="3845416" cy="108012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49145" y="2634232"/>
            <a:ext cx="3845416" cy="79993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3116" y="843558"/>
            <a:ext cx="8077768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031416" y="2475359"/>
            <a:ext cx="1062118" cy="106211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012160" y="0"/>
            <a:ext cx="313184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131840" y="0"/>
            <a:ext cx="288032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3221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244000" y="0"/>
            <a:ext cx="900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811908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477595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916268" y="0"/>
            <a:ext cx="900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1730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29444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644008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29444" y="2912740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644464" y="2912740"/>
            <a:ext cx="4104000" cy="18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65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583048" y="0"/>
            <a:ext cx="2286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858000" y="698778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83048" y="2578606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298953" y="699542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2579370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115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23528" y="248444"/>
            <a:ext cx="3294112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671560" y="1832620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105640" y="3416796"/>
            <a:ext cx="30779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23528" y="1832620"/>
            <a:ext cx="1728192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2105640" y="1832049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3671560" y="248444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3147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4" name="Picture 2" descr="D:\Fullppt\005-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19175"/>
            <a:ext cx="6011911" cy="3057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83453" y="1415430"/>
            <a:ext cx="2834003" cy="21142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7966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24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60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48616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986924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116357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023301"/>
            <a:ext cx="3024336" cy="366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687664" y="1164297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196830" y="1426241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892235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blipFill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2"/>
              <a:stretch>
                <a:fillRect/>
              </a:stretch>
            </a:blipFill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105794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26818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95936" y="2253238"/>
            <a:ext cx="5148064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95936" y="2726814"/>
            <a:ext cx="51480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941932" y="1244876"/>
            <a:ext cx="2693964" cy="2636602"/>
            <a:chOff x="1619672" y="548680"/>
            <a:chExt cx="5904656" cy="5778928"/>
          </a:xfrm>
        </p:grpSpPr>
        <p:sp>
          <p:nvSpPr>
            <p:cNvPr id="9" name="Oval 8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13" name="Straight Connector 12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82754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31065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03817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691680" y="123478"/>
            <a:ext cx="745232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691680" y="699542"/>
            <a:ext cx="745232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29814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700934" y="32249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700934" y="189860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700934" y="347471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658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3" r:id="rId3"/>
    <p:sldLayoutId id="2147483660" r:id="rId4"/>
    <p:sldLayoutId id="2147483661" r:id="rId5"/>
    <p:sldLayoutId id="2147483662" r:id="rId6"/>
    <p:sldLayoutId id="2147483664" r:id="rId7"/>
    <p:sldLayoutId id="2147483655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3" r:id="rId14"/>
    <p:sldLayoutId id="2147483672" r:id="rId15"/>
    <p:sldLayoutId id="2147483671" r:id="rId16"/>
    <p:sldLayoutId id="2147483656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649292" y="2283718"/>
            <a:ext cx="3845416" cy="1080121"/>
          </a:xfrm>
        </p:spPr>
        <p:txBody>
          <a:bodyPr/>
          <a:lstStyle/>
          <a:p>
            <a:pPr lvl="0"/>
            <a:r>
              <a:rPr lang="en-US" altLang="ko-KR" dirty="0" smtClean="0">
                <a:ea typeface="맑은 고딕" pitchFamily="50" charset="-127"/>
              </a:rPr>
              <a:t>Sentence Connectors</a:t>
            </a:r>
            <a:endParaRPr lang="en-US" alt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-396552" y="3795886"/>
            <a:ext cx="3845416" cy="799934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ko-KR" dirty="0" smtClean="0"/>
              <a:t>Dr. Hamdini</a:t>
            </a:r>
            <a:endParaRPr lang="en-US" altLang="ko-KR" dirty="0"/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323528" y="123478"/>
            <a:ext cx="7920880" cy="799934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US" altLang="ko-KR" dirty="0" smtClean="0"/>
              <a:t>High National School of Journalism &amp; Information Sciences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ko-KR" sz="2000" dirty="0" smtClean="0">
                <a:solidFill>
                  <a:schemeClr val="tx1"/>
                </a:solidFill>
              </a:rPr>
              <a:t>ACTIVITY</a:t>
            </a:r>
            <a:endParaRPr lang="en-US" altLang="ko-KR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699542"/>
            <a:ext cx="7488832" cy="4176464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47664" y="544493"/>
            <a:ext cx="7488832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400" b="1" dirty="0"/>
              <a:t>The government announced new environmental policies, ___ many activists </a:t>
            </a:r>
            <a:endParaRPr lang="en-US" sz="1400" b="1" dirty="0" smtClean="0"/>
          </a:p>
          <a:p>
            <a:pPr>
              <a:lnSpc>
                <a:spcPct val="200000"/>
              </a:lnSpc>
            </a:pPr>
            <a:r>
              <a:rPr lang="en-US" sz="1400" b="1" dirty="0" smtClean="0"/>
              <a:t>expressed </a:t>
            </a:r>
            <a:r>
              <a:rPr lang="en-US" sz="1400" b="1" dirty="0"/>
              <a:t>skepticism about their effectiveness</a:t>
            </a:r>
            <a:r>
              <a:rPr lang="en-US" sz="1400" b="1" dirty="0" smtClean="0"/>
              <a:t>.</a:t>
            </a:r>
          </a:p>
          <a:p>
            <a:pPr marL="342900" indent="-342900">
              <a:lnSpc>
                <a:spcPct val="200000"/>
              </a:lnSpc>
              <a:buAutoNum type="alphaLcParenR"/>
            </a:pPr>
            <a:r>
              <a:rPr lang="en-US" sz="1400" b="1" dirty="0" smtClean="0"/>
              <a:t>Although   b</a:t>
            </a:r>
            <a:r>
              <a:rPr lang="en-US" sz="1400" b="1" dirty="0"/>
              <a:t>) </a:t>
            </a:r>
            <a:r>
              <a:rPr lang="en-US" sz="1400" b="1" dirty="0" smtClean="0"/>
              <a:t>because      c</a:t>
            </a:r>
            <a:r>
              <a:rPr lang="en-US" sz="1400" b="1" dirty="0"/>
              <a:t>) </a:t>
            </a:r>
            <a:r>
              <a:rPr lang="en-US" sz="1400" b="1" dirty="0" smtClean="0"/>
              <a:t>so</a:t>
            </a:r>
          </a:p>
          <a:p>
            <a:pPr>
              <a:lnSpc>
                <a:spcPct val="200000"/>
              </a:lnSpc>
            </a:pPr>
            <a:r>
              <a:rPr lang="en-US" sz="1400" b="1" dirty="0" smtClean="0"/>
              <a:t>The </a:t>
            </a:r>
            <a:r>
              <a:rPr lang="en-US" sz="1400" b="1" dirty="0"/>
              <a:t>economic report revealed a significant decline in inflation rates, ___ experts warn that a recession might still be imminent</a:t>
            </a:r>
            <a:r>
              <a:rPr lang="en-US" sz="1400" b="1" dirty="0" smtClean="0"/>
              <a:t>.</a:t>
            </a:r>
          </a:p>
          <a:p>
            <a:pPr marL="342900" indent="-342900">
              <a:lnSpc>
                <a:spcPct val="200000"/>
              </a:lnSpc>
              <a:buAutoNum type="alphaLcParenR"/>
            </a:pPr>
            <a:r>
              <a:rPr lang="en-US" sz="1400" b="1" dirty="0" smtClean="0"/>
              <a:t>But b</a:t>
            </a:r>
            <a:r>
              <a:rPr lang="en-US" sz="1400" b="1" dirty="0"/>
              <a:t>) </a:t>
            </a:r>
            <a:r>
              <a:rPr lang="en-US" sz="1400" b="1" dirty="0" smtClean="0"/>
              <a:t>therefore  c</a:t>
            </a:r>
            <a:r>
              <a:rPr lang="en-US" sz="1400" b="1" dirty="0"/>
              <a:t>) </a:t>
            </a:r>
            <a:r>
              <a:rPr lang="en-US" sz="1400" b="1" dirty="0" smtClean="0"/>
              <a:t>although</a:t>
            </a:r>
          </a:p>
          <a:p>
            <a:pPr>
              <a:lnSpc>
                <a:spcPct val="200000"/>
              </a:lnSpc>
            </a:pPr>
            <a:r>
              <a:rPr lang="en-US" sz="1400" b="1" dirty="0" smtClean="0"/>
              <a:t>The </a:t>
            </a:r>
            <a:r>
              <a:rPr lang="en-US" sz="1400" b="1" dirty="0"/>
              <a:t>journalist conducted an interview with the CEO, ___ she uncovered </a:t>
            </a:r>
            <a:r>
              <a:rPr lang="en-US" sz="1400" b="1" dirty="0" smtClean="0"/>
              <a:t>several</a:t>
            </a:r>
          </a:p>
          <a:p>
            <a:pPr>
              <a:lnSpc>
                <a:spcPct val="200000"/>
              </a:lnSpc>
            </a:pPr>
            <a:r>
              <a:rPr lang="en-US" sz="1400" b="1" dirty="0" smtClean="0"/>
              <a:t> </a:t>
            </a:r>
            <a:r>
              <a:rPr lang="en-US" sz="1400" b="1" dirty="0"/>
              <a:t>inconsistencies in the company's financial statements</a:t>
            </a:r>
            <a:r>
              <a:rPr lang="en-US" sz="1400" b="1" dirty="0" smtClean="0"/>
              <a:t>. </a:t>
            </a:r>
          </a:p>
          <a:p>
            <a:pPr>
              <a:lnSpc>
                <a:spcPct val="200000"/>
              </a:lnSpc>
            </a:pPr>
            <a:r>
              <a:rPr lang="en-US" sz="1400" b="1" dirty="0" smtClean="0"/>
              <a:t>a</a:t>
            </a:r>
            <a:r>
              <a:rPr lang="en-US" sz="1400" b="1" dirty="0"/>
              <a:t>) </a:t>
            </a:r>
            <a:r>
              <a:rPr lang="en-US" sz="1400" b="1" dirty="0" smtClean="0"/>
              <a:t>And  b</a:t>
            </a:r>
            <a:r>
              <a:rPr lang="en-US" sz="1400" b="1" dirty="0"/>
              <a:t>) </a:t>
            </a:r>
            <a:r>
              <a:rPr lang="en-US" sz="1400" b="1" dirty="0" smtClean="0"/>
              <a:t>but  c</a:t>
            </a:r>
            <a:r>
              <a:rPr lang="en-US" sz="1400" b="1" dirty="0"/>
              <a:t>) so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40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66384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755576" y="339502"/>
            <a:ext cx="83884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57754" y="1426511"/>
            <a:ext cx="6570630" cy="61592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" name="TextBox 12"/>
          <p:cNvSpPr txBox="1"/>
          <p:nvPr/>
        </p:nvSpPr>
        <p:spPr bwMode="auto">
          <a:xfrm>
            <a:off x="2073782" y="1588202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Definition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115576" y="1392293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243454" y="1482387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57754" y="2263268"/>
            <a:ext cx="6570630" cy="615921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12"/>
          <p:cNvSpPr txBox="1"/>
          <p:nvPr/>
        </p:nvSpPr>
        <p:spPr bwMode="auto">
          <a:xfrm>
            <a:off x="2073782" y="2424959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Types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115576" y="2229050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1243454" y="2319144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57754" y="3100025"/>
            <a:ext cx="6570630" cy="615921"/>
          </a:xfrm>
          <a:prstGeom prst="rect">
            <a:avLst/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12"/>
          <p:cNvSpPr txBox="1"/>
          <p:nvPr/>
        </p:nvSpPr>
        <p:spPr bwMode="auto">
          <a:xfrm>
            <a:off x="2073782" y="3261716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Activities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1115576" y="3065807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1243454" y="3155901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3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457754" y="3936782"/>
            <a:ext cx="6570630" cy="615921"/>
          </a:xfrm>
          <a:prstGeom prst="rect">
            <a:avLst/>
          </a:prstGeom>
          <a:noFill/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" name="TextBox 12"/>
          <p:cNvSpPr txBox="1"/>
          <p:nvPr/>
        </p:nvSpPr>
        <p:spPr bwMode="auto">
          <a:xfrm>
            <a:off x="2073782" y="4098473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115576" y="3902564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43454" y="3992658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4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sz="2000" dirty="0" smtClean="0"/>
              <a:t>To indicate addition or alternative 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91680" y="878778"/>
            <a:ext cx="7344815" cy="4141244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689548" y="878778"/>
            <a:ext cx="7272808" cy="42131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/>
              <a:t>also</a:t>
            </a:r>
            <a:r>
              <a:rPr lang="en-US" sz="1200" dirty="0"/>
              <a:t> You can pay your bills in cash. You can also write a check.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in </a:t>
            </a:r>
            <a:r>
              <a:rPr lang="en-US" sz="1200" b="1" dirty="0"/>
              <a:t>addition </a:t>
            </a:r>
            <a:r>
              <a:rPr lang="en-US" sz="1200" dirty="0"/>
              <a:t>I have to study this evening. In addition, I have to cook dinner</a:t>
            </a:r>
            <a:r>
              <a:rPr lang="en-US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1200" b="1" dirty="0" smtClean="0"/>
              <a:t>furthermore </a:t>
            </a:r>
            <a:r>
              <a:rPr lang="en-US" sz="1200" dirty="0"/>
              <a:t>Pets need nutritious food. Furthermore, they need vaccinations.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moreover</a:t>
            </a:r>
            <a:r>
              <a:rPr lang="en-US" sz="1200" dirty="0" smtClean="0"/>
              <a:t> </a:t>
            </a:r>
            <a:r>
              <a:rPr lang="en-US" sz="1200" dirty="0"/>
              <a:t>As your professor, I will teach you to write better. Moreover, I will increase your vocabulary. </a:t>
            </a:r>
            <a:r>
              <a:rPr lang="en-US" sz="1200" b="1" dirty="0"/>
              <a:t>what is more </a:t>
            </a:r>
            <a:r>
              <a:rPr lang="en-US" sz="1200" dirty="0"/>
              <a:t>The police have found the missing money</a:t>
            </a:r>
            <a:r>
              <a:rPr lang="en-US" sz="1200" dirty="0" smtClean="0"/>
              <a:t>. </a:t>
            </a:r>
            <a:r>
              <a:rPr lang="en-US" sz="1200" dirty="0"/>
              <a:t>What is more, they have arrested the thief.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as </a:t>
            </a:r>
            <a:r>
              <a:rPr lang="en-US" sz="1200" b="1" dirty="0"/>
              <a:t>well </a:t>
            </a:r>
            <a:r>
              <a:rPr lang="en-US" sz="1200" dirty="0"/>
              <a:t>Mary won the gymnastics competition. She graduated with honors as well.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besides</a:t>
            </a:r>
            <a:r>
              <a:rPr lang="en-US" sz="1200" dirty="0" smtClean="0"/>
              <a:t> </a:t>
            </a:r>
            <a:r>
              <a:rPr lang="en-US" sz="1200" dirty="0"/>
              <a:t>My sister works full-time at the school cafeteria. Besides this, she is taking 18 credits at school</a:t>
            </a:r>
            <a:r>
              <a:rPr lang="en-US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 </a:t>
            </a:r>
            <a:r>
              <a:rPr lang="en-US" sz="1200" b="1" dirty="0" smtClean="0"/>
              <a:t>in </a:t>
            </a:r>
            <a:r>
              <a:rPr lang="en-US" sz="1200" b="1" dirty="0"/>
              <a:t>fact </a:t>
            </a:r>
            <a:r>
              <a:rPr lang="en-US" sz="1200" dirty="0"/>
              <a:t>Oregon has a very rainy climate. In fact, it rains there 65% of the time</a:t>
            </a:r>
            <a:r>
              <a:rPr lang="en-US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 </a:t>
            </a:r>
            <a:r>
              <a:rPr lang="en-US" sz="1200" b="1" dirty="0"/>
              <a:t>As a matter of fact </a:t>
            </a:r>
            <a:r>
              <a:rPr lang="en-US" sz="1200" dirty="0"/>
              <a:t>You can have the rest of this chocolate cake. As a matter of fact, I hope you do. I need to lose weight.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actually</a:t>
            </a:r>
            <a:r>
              <a:rPr lang="en-US" sz="1200" dirty="0" smtClean="0"/>
              <a:t> </a:t>
            </a:r>
            <a:r>
              <a:rPr lang="en-US" sz="1200" dirty="0"/>
              <a:t>Jennifer has never liked swimming. Actually, she's terrified of water and won't go near it.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on </a:t>
            </a:r>
            <a:r>
              <a:rPr lang="en-US" sz="1200" b="1" dirty="0"/>
              <a:t>the other hand </a:t>
            </a:r>
            <a:r>
              <a:rPr lang="en-US" sz="1200" dirty="0"/>
              <a:t>I may go dancing this weekend with my friends. </a:t>
            </a:r>
            <a:r>
              <a:rPr lang="en-US" sz="1200" dirty="0" smtClean="0"/>
              <a:t>On </a:t>
            </a:r>
            <a:r>
              <a:rPr lang="en-US" sz="1200" dirty="0"/>
              <a:t>the other hand, I may stay in and finish my paper</a:t>
            </a:r>
            <a:r>
              <a:rPr lang="en-US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 </a:t>
            </a:r>
            <a:r>
              <a:rPr lang="en-US" sz="1200" b="1" dirty="0"/>
              <a:t>alternatively</a:t>
            </a:r>
            <a:r>
              <a:rPr lang="en-US" sz="1200" dirty="0"/>
              <a:t> You can save this computer program on your hard drive. Alternatively, you can put it on </a:t>
            </a:r>
            <a:r>
              <a:rPr lang="en-US" sz="1200" dirty="0" smtClean="0"/>
              <a:t>a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 </a:t>
            </a:r>
            <a:r>
              <a:rPr lang="en-US" sz="1200" dirty="0"/>
              <a:t>floppy disc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08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sz="2400" dirty="0" smtClean="0"/>
              <a:t>Providing Example, Clarify or Identify</a:t>
            </a:r>
            <a:endParaRPr lang="en-US" altLang="ko-K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699542"/>
            <a:ext cx="6903243" cy="444395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75657" y="968301"/>
            <a:ext cx="6975250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/>
              <a:t>for example </a:t>
            </a:r>
            <a:r>
              <a:rPr lang="en-US" sz="1200" dirty="0"/>
              <a:t>Allergies to certain insect bites can be fatal. For example, a bee sting can cause shock in some people.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for </a:t>
            </a:r>
            <a:r>
              <a:rPr lang="en-US" sz="1200" b="1" dirty="0"/>
              <a:t>instance </a:t>
            </a:r>
            <a:r>
              <a:rPr lang="en-US" sz="1200" dirty="0"/>
              <a:t>Some sports often involve injury to the players. Skiing without proper skills,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dirty="0" smtClean="0"/>
              <a:t>for </a:t>
            </a:r>
            <a:r>
              <a:rPr lang="en-US" sz="1200" dirty="0"/>
              <a:t>instance, often leads to broken legs</a:t>
            </a:r>
            <a:r>
              <a:rPr lang="en-US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1200" b="1" dirty="0" smtClean="0"/>
              <a:t> </a:t>
            </a:r>
            <a:r>
              <a:rPr lang="en-US" sz="1200" b="1" dirty="0"/>
              <a:t>especially </a:t>
            </a:r>
            <a:r>
              <a:rPr lang="en-US" sz="1200" dirty="0"/>
              <a:t>Children are easily affected by the media. Violent movies may be especially harmful to them.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in </a:t>
            </a:r>
            <a:r>
              <a:rPr lang="en-US" sz="1200" b="1" dirty="0"/>
              <a:t>particular </a:t>
            </a:r>
            <a:r>
              <a:rPr lang="en-US" sz="1200" dirty="0"/>
              <a:t>The correct use of punctuation often confuses students. In particular, they find the comma rules difficult to master.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to </a:t>
            </a:r>
            <a:r>
              <a:rPr lang="en-US" sz="1200" b="1" dirty="0"/>
              <a:t>illustrate </a:t>
            </a:r>
            <a:r>
              <a:rPr lang="en-US" sz="1200" dirty="0"/>
              <a:t>Proper use of the comma takes practice. To illustrate, I have prepared the following three exercises for you.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as </a:t>
            </a:r>
            <a:r>
              <a:rPr lang="en-US" sz="1200" b="1" dirty="0"/>
              <a:t>an example </a:t>
            </a:r>
            <a:r>
              <a:rPr lang="en-US" sz="1200" dirty="0"/>
              <a:t>Many famous artists have suffered from physical and mental afflictions. As an example, consider the lives of Van Gogh and Gaugin</a:t>
            </a:r>
            <a:r>
              <a:rPr lang="en-US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 </a:t>
            </a:r>
            <a:r>
              <a:rPr lang="en-US" sz="1200" b="1" dirty="0"/>
              <a:t>namely </a:t>
            </a:r>
            <a:r>
              <a:rPr lang="en-US" sz="1200" dirty="0"/>
              <a:t>A very important problem confronts us today; namely, we need to stop the spread of AIDS</a:t>
            </a:r>
            <a:r>
              <a:rPr lang="en-US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 </a:t>
            </a:r>
            <a:r>
              <a:rPr lang="en-US" sz="1200" b="1" dirty="0"/>
              <a:t>specifically</a:t>
            </a:r>
            <a:r>
              <a:rPr lang="en-US" sz="1200" dirty="0"/>
              <a:t> I have a question about tenses. Specifically, when should I use the past perfect?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44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sz="2400" dirty="0" smtClean="0"/>
              <a:t>Similarity</a:t>
            </a:r>
            <a:endParaRPr lang="en-US" altLang="ko-K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699542"/>
            <a:ext cx="6903243" cy="444395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47664" y="1074400"/>
            <a:ext cx="6975250" cy="18817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200" b="1" dirty="0"/>
              <a:t>similarly</a:t>
            </a:r>
            <a:r>
              <a:rPr lang="en-US" sz="1200" dirty="0"/>
              <a:t> People cannot survive under water. Similarly, a fish will die if it is taken out of water</a:t>
            </a:r>
            <a:r>
              <a:rPr lang="en-US" sz="1200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sz="1200" dirty="0" smtClean="0"/>
              <a:t> </a:t>
            </a:r>
            <a:r>
              <a:rPr lang="en-US" sz="1200" b="1" dirty="0"/>
              <a:t>likewise</a:t>
            </a:r>
            <a:r>
              <a:rPr lang="en-US" sz="1200" dirty="0"/>
              <a:t> If you work hard, you will probably pass the test. Likewise, if you waste time, you will probably fail. </a:t>
            </a:r>
            <a:endParaRPr lang="en-US" sz="1200" dirty="0" smtClean="0"/>
          </a:p>
          <a:p>
            <a:pPr>
              <a:lnSpc>
                <a:spcPct val="200000"/>
              </a:lnSpc>
            </a:pPr>
            <a:r>
              <a:rPr lang="en-US" sz="1200" b="1" dirty="0" smtClean="0"/>
              <a:t>in </a:t>
            </a:r>
            <a:r>
              <a:rPr lang="en-US" sz="1200" b="1" dirty="0"/>
              <a:t>the same way </a:t>
            </a:r>
            <a:r>
              <a:rPr lang="en-US" sz="1200" dirty="0"/>
              <a:t>Speaking a foreign language fluently requires oral practice. In the same way, playing the piano cannot be learned without regular </a:t>
            </a:r>
            <a:r>
              <a:rPr lang="en-US" sz="1200" dirty="0" smtClean="0"/>
              <a:t>practice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51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ko-KR" sz="2400" dirty="0" err="1" smtClean="0"/>
              <a:t>Contrast</a:t>
            </a:r>
            <a:endParaRPr lang="en-US" altLang="ko-K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699542"/>
            <a:ext cx="6903243" cy="444395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47664" y="-246890"/>
            <a:ext cx="6975250" cy="45243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endParaRPr lang="en-US" sz="1200" b="1" dirty="0" smtClean="0"/>
          </a:p>
          <a:p>
            <a:pPr>
              <a:lnSpc>
                <a:spcPct val="200000"/>
              </a:lnSpc>
            </a:pPr>
            <a:endParaRPr lang="en-US" sz="1200" b="1" dirty="0"/>
          </a:p>
          <a:p>
            <a:pPr>
              <a:lnSpc>
                <a:spcPct val="200000"/>
              </a:lnSpc>
            </a:pPr>
            <a:endParaRPr lang="en-US" sz="1200" b="1" dirty="0" smtClean="0"/>
          </a:p>
          <a:p>
            <a:pPr>
              <a:lnSpc>
                <a:spcPct val="200000"/>
              </a:lnSpc>
            </a:pPr>
            <a:r>
              <a:rPr lang="en-US" sz="1200" b="1" dirty="0" smtClean="0"/>
              <a:t>however</a:t>
            </a:r>
            <a:r>
              <a:rPr lang="en-US" sz="1200" dirty="0" smtClean="0"/>
              <a:t> </a:t>
            </a:r>
            <a:r>
              <a:rPr lang="en-US" sz="1200" dirty="0"/>
              <a:t>Some language teachers believe in memorizing dialogues. However, others think that memorization is not as good as engaging in natural conversations with native speakers</a:t>
            </a:r>
            <a:r>
              <a:rPr lang="en-US" sz="1200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sz="1200" dirty="0" smtClean="0"/>
              <a:t> </a:t>
            </a:r>
            <a:r>
              <a:rPr lang="en-US" sz="1200" b="1" dirty="0"/>
              <a:t>nevertheless</a:t>
            </a:r>
            <a:r>
              <a:rPr lang="en-US" sz="1200" dirty="0"/>
              <a:t> Winning an Olympic Gold Medal requires years of often painful physical training and little time for a social life. Nevertheless, many athletes are willing to go through the struggle in order to win</a:t>
            </a:r>
            <a:r>
              <a:rPr lang="en-US" sz="1200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sz="1200" dirty="0" smtClean="0"/>
              <a:t> </a:t>
            </a:r>
            <a:r>
              <a:rPr lang="en-US" sz="1200" b="1" dirty="0"/>
              <a:t>nonetheless</a:t>
            </a:r>
            <a:r>
              <a:rPr lang="en-US" sz="1200" dirty="0"/>
              <a:t> I realize that skydiving is dangerous and expensive. Nonetheless, I want to try it. despite (this) I am going to have to get up at 4:00 in the morning to catch my plane. </a:t>
            </a:r>
            <a:endParaRPr lang="en-US" sz="1200" dirty="0" smtClean="0"/>
          </a:p>
          <a:p>
            <a:pPr>
              <a:lnSpc>
                <a:spcPct val="200000"/>
              </a:lnSpc>
            </a:pPr>
            <a:r>
              <a:rPr lang="en-US" sz="1200" b="1" dirty="0" smtClean="0"/>
              <a:t>Despite </a:t>
            </a:r>
            <a:r>
              <a:rPr lang="en-US" sz="1200" b="1" dirty="0"/>
              <a:t>this</a:t>
            </a:r>
            <a:r>
              <a:rPr lang="en-US" sz="1200" dirty="0"/>
              <a:t>, I probably won't go to bed until midnight. in spite of (this) Mary had the worst headache of her life. In spite of this, she went to her daughter's graduation.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90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ko-KR" sz="2400" dirty="0" smtClean="0"/>
              <a:t>Cause and Effect</a:t>
            </a:r>
            <a:endParaRPr lang="en-US" altLang="ko-K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699542"/>
            <a:ext cx="7488832" cy="4176464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47664" y="821491"/>
            <a:ext cx="7488832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200" b="1" dirty="0"/>
              <a:t>as a result </a:t>
            </a:r>
            <a:r>
              <a:rPr lang="en-US" sz="1200" dirty="0"/>
              <a:t>Grammar rules sometimes overwhelm and confuse students of English. As a result, </a:t>
            </a:r>
            <a:r>
              <a:rPr lang="en-US" sz="1200" dirty="0" smtClean="0"/>
              <a:t>many</a:t>
            </a:r>
          </a:p>
          <a:p>
            <a:pPr>
              <a:lnSpc>
                <a:spcPct val="200000"/>
              </a:lnSpc>
            </a:pPr>
            <a:r>
              <a:rPr lang="en-US" sz="1200" dirty="0" smtClean="0"/>
              <a:t> </a:t>
            </a:r>
            <a:r>
              <a:rPr lang="en-US" sz="1200" dirty="0"/>
              <a:t>people avoid studying grammar. </a:t>
            </a:r>
            <a:endParaRPr lang="en-US" sz="1200" dirty="0" smtClean="0"/>
          </a:p>
          <a:p>
            <a:pPr>
              <a:lnSpc>
                <a:spcPct val="200000"/>
              </a:lnSpc>
            </a:pPr>
            <a:r>
              <a:rPr lang="en-US" sz="1200" b="1" dirty="0" smtClean="0"/>
              <a:t>consequently</a:t>
            </a:r>
            <a:r>
              <a:rPr lang="en-US" sz="1200" dirty="0" smtClean="0"/>
              <a:t> </a:t>
            </a:r>
            <a:r>
              <a:rPr lang="en-US" sz="1200" dirty="0"/>
              <a:t>Susan's car broke down on the highway. Consequently, she couldn't arrive on time for </a:t>
            </a:r>
            <a:r>
              <a:rPr lang="en-US" sz="1200" dirty="0" smtClean="0"/>
              <a:t>her</a:t>
            </a:r>
          </a:p>
          <a:p>
            <a:pPr>
              <a:lnSpc>
                <a:spcPct val="200000"/>
              </a:lnSpc>
            </a:pPr>
            <a:r>
              <a:rPr lang="en-US" sz="1200" dirty="0" smtClean="0"/>
              <a:t> </a:t>
            </a:r>
            <a:r>
              <a:rPr lang="en-US" sz="1200" dirty="0"/>
              <a:t>class. </a:t>
            </a:r>
            <a:endParaRPr lang="en-US" sz="1200" dirty="0" smtClean="0"/>
          </a:p>
          <a:p>
            <a:pPr>
              <a:lnSpc>
                <a:spcPct val="200000"/>
              </a:lnSpc>
            </a:pPr>
            <a:r>
              <a:rPr lang="en-US" sz="1200" b="1" dirty="0" smtClean="0"/>
              <a:t>therefore</a:t>
            </a:r>
            <a:r>
              <a:rPr lang="en-US" sz="1200" dirty="0" smtClean="0"/>
              <a:t> </a:t>
            </a:r>
            <a:r>
              <a:rPr lang="en-US" sz="1200" dirty="0"/>
              <a:t>You will not be informed of the test result until next month. Therefore, it is a waste of time to keep calling the office. </a:t>
            </a:r>
            <a:endParaRPr lang="en-US" sz="1200" dirty="0" smtClean="0"/>
          </a:p>
          <a:p>
            <a:pPr>
              <a:lnSpc>
                <a:spcPct val="200000"/>
              </a:lnSpc>
            </a:pPr>
            <a:r>
              <a:rPr lang="en-US" sz="1200" b="1" dirty="0" smtClean="0"/>
              <a:t>thus</a:t>
            </a:r>
            <a:r>
              <a:rPr lang="en-US" sz="1200" dirty="0" smtClean="0"/>
              <a:t> </a:t>
            </a:r>
            <a:r>
              <a:rPr lang="en-US" sz="1200" dirty="0"/>
              <a:t>We are in the middle of a severe draught. Thus, the city government has asked us to conserve water </a:t>
            </a:r>
            <a:endParaRPr lang="en-US" sz="1200" dirty="0" smtClean="0"/>
          </a:p>
          <a:p>
            <a:pPr>
              <a:lnSpc>
                <a:spcPct val="200000"/>
              </a:lnSpc>
            </a:pPr>
            <a:r>
              <a:rPr lang="en-US" sz="1200" dirty="0" smtClean="0"/>
              <a:t>whenever </a:t>
            </a:r>
            <a:r>
              <a:rPr lang="en-US" sz="1200" dirty="0"/>
              <a:t>possible. </a:t>
            </a:r>
            <a:endParaRPr lang="en-US" sz="1200" dirty="0" smtClean="0"/>
          </a:p>
          <a:p>
            <a:pPr>
              <a:lnSpc>
                <a:spcPct val="200000"/>
              </a:lnSpc>
            </a:pPr>
            <a:r>
              <a:rPr lang="en-US" sz="1200" b="1" dirty="0" smtClean="0"/>
              <a:t>hence</a:t>
            </a:r>
            <a:r>
              <a:rPr lang="en-US" sz="1200" dirty="0" smtClean="0"/>
              <a:t> </a:t>
            </a:r>
            <a:r>
              <a:rPr lang="en-US" sz="1200" dirty="0"/>
              <a:t>Cats have flexible spines. Hence, they can do many physical maneuvers that people cannot do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85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ko-KR" sz="2400" dirty="0" err="1" smtClean="0"/>
              <a:t>Purpose</a:t>
            </a:r>
            <a:r>
              <a:rPr lang="fr-FR" altLang="ko-KR" sz="2400" dirty="0" smtClean="0"/>
              <a:t> </a:t>
            </a:r>
            <a:endParaRPr lang="en-US" altLang="ko-K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699542"/>
            <a:ext cx="7488832" cy="4176464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47664" y="1224262"/>
            <a:ext cx="7488832" cy="261077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400" b="1" dirty="0"/>
              <a:t>in order </a:t>
            </a:r>
            <a:r>
              <a:rPr lang="en-US" sz="1400" dirty="0"/>
              <a:t>to We need to find out what is causing your pain. </a:t>
            </a:r>
            <a:endParaRPr lang="en-US" sz="1400" dirty="0" smtClean="0"/>
          </a:p>
          <a:p>
            <a:pPr>
              <a:lnSpc>
                <a:spcPct val="200000"/>
              </a:lnSpc>
            </a:pPr>
            <a:r>
              <a:rPr lang="en-US" sz="1400" b="1" dirty="0" smtClean="0"/>
              <a:t>In </a:t>
            </a:r>
            <a:r>
              <a:rPr lang="en-US" sz="1400" b="1" dirty="0"/>
              <a:t>order to </a:t>
            </a:r>
            <a:r>
              <a:rPr lang="en-US" sz="1400" dirty="0"/>
              <a:t>understand this, we need to do a series of tests. with this in mind Jennifer realized that her job was at a dead end. With this in mind, she went back to college to learn more skills. </a:t>
            </a:r>
            <a:endParaRPr lang="en-US" sz="1400" dirty="0" smtClean="0"/>
          </a:p>
          <a:p>
            <a:pPr>
              <a:lnSpc>
                <a:spcPct val="200000"/>
              </a:lnSpc>
            </a:pPr>
            <a:r>
              <a:rPr lang="en-US" sz="1400" b="1" dirty="0" smtClean="0"/>
              <a:t>For </a:t>
            </a:r>
            <a:r>
              <a:rPr lang="en-US" sz="1400" b="1" dirty="0"/>
              <a:t>this purpose </a:t>
            </a:r>
            <a:r>
              <a:rPr lang="en-US" sz="1400" dirty="0"/>
              <a:t>The antique table needs refinishing. For this purpose, we are stripping away the old varnish and sanding the wood.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2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altLang="ko-KR" sz="2000" dirty="0" smtClean="0">
                <a:solidFill>
                  <a:schemeClr val="tx1"/>
                </a:solidFill>
              </a:rPr>
              <a:t>ACTIVITY</a:t>
            </a:r>
            <a:endParaRPr lang="en-US" altLang="ko-KR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699542"/>
            <a:ext cx="7488832" cy="4176464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47664" y="887632"/>
            <a:ext cx="7488832" cy="32840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/>
              <a:t>The protestors gathered in the city square, ___ the police deployed additional officers to maintain order</a:t>
            </a:r>
            <a:r>
              <a:rPr lang="en-US" sz="1400" b="1" dirty="0" smtClean="0"/>
              <a:t>. 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1400" b="1" dirty="0" smtClean="0"/>
              <a:t>Because  b</a:t>
            </a:r>
            <a:r>
              <a:rPr lang="en-US" sz="1400" b="1" dirty="0"/>
              <a:t>) </a:t>
            </a:r>
            <a:r>
              <a:rPr lang="en-US" sz="1400" b="1" dirty="0" smtClean="0"/>
              <a:t>while c</a:t>
            </a:r>
            <a:r>
              <a:rPr lang="en-US" sz="1400" b="1" dirty="0"/>
              <a:t>) </a:t>
            </a:r>
            <a:r>
              <a:rPr lang="en-US" sz="1400" b="1" dirty="0" smtClean="0"/>
              <a:t>although</a:t>
            </a:r>
          </a:p>
          <a:p>
            <a:pPr>
              <a:lnSpc>
                <a:spcPct val="150000"/>
              </a:lnSpc>
            </a:pPr>
            <a:r>
              <a:rPr lang="en-US" sz="1400" b="1" dirty="0" smtClean="0"/>
              <a:t>The </a:t>
            </a:r>
            <a:r>
              <a:rPr lang="en-US" sz="1400" b="1" dirty="0"/>
              <a:t>election results were announced late at night, ___ many voters expressed their </a:t>
            </a:r>
            <a:endParaRPr lang="en-US" sz="1400" b="1" dirty="0" smtClean="0"/>
          </a:p>
          <a:p>
            <a:pPr>
              <a:lnSpc>
                <a:spcPct val="150000"/>
              </a:lnSpc>
            </a:pPr>
            <a:r>
              <a:rPr lang="en-US" sz="1400" b="1" dirty="0" smtClean="0"/>
              <a:t>disappointment </a:t>
            </a:r>
            <a:r>
              <a:rPr lang="en-US" sz="1400" b="1" dirty="0"/>
              <a:t>on social media</a:t>
            </a:r>
            <a:r>
              <a:rPr lang="en-US" sz="1400" b="1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1400" b="1" dirty="0" smtClean="0"/>
              <a:t>And  b</a:t>
            </a:r>
            <a:r>
              <a:rPr lang="en-US" sz="1400" b="1" dirty="0"/>
              <a:t>) </a:t>
            </a:r>
            <a:r>
              <a:rPr lang="en-US" sz="1400" b="1" dirty="0" smtClean="0"/>
              <a:t>when  c</a:t>
            </a:r>
            <a:r>
              <a:rPr lang="en-US" sz="1400" b="1" dirty="0"/>
              <a:t>) </a:t>
            </a:r>
            <a:r>
              <a:rPr lang="en-US" sz="1400" b="1" dirty="0" smtClean="0"/>
              <a:t>although</a:t>
            </a:r>
          </a:p>
          <a:p>
            <a:pPr>
              <a:lnSpc>
                <a:spcPct val="150000"/>
              </a:lnSpc>
            </a:pPr>
            <a:r>
              <a:rPr lang="en-US" sz="1400" b="1" dirty="0" smtClean="0"/>
              <a:t>The </a:t>
            </a:r>
            <a:r>
              <a:rPr lang="en-US" sz="1400" b="1" dirty="0"/>
              <a:t>new legislation aims to improve public healthcare, ___ critics argue that it </a:t>
            </a:r>
            <a:r>
              <a:rPr lang="en-US" sz="1400" b="1" dirty="0" smtClean="0"/>
              <a:t>may</a:t>
            </a:r>
          </a:p>
          <a:p>
            <a:pPr>
              <a:lnSpc>
                <a:spcPct val="150000"/>
              </a:lnSpc>
            </a:pPr>
            <a:r>
              <a:rPr lang="en-US" sz="1400" b="1" dirty="0" smtClean="0"/>
              <a:t> </a:t>
            </a:r>
            <a:r>
              <a:rPr lang="en-US" sz="1400" b="1" dirty="0"/>
              <a:t>lead to increased taxes</a:t>
            </a:r>
            <a:r>
              <a:rPr lang="en-US" sz="1400" b="1" dirty="0" smtClean="0"/>
              <a:t>. 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1400" b="1" dirty="0" smtClean="0"/>
              <a:t>But  b</a:t>
            </a:r>
            <a:r>
              <a:rPr lang="en-US" sz="1400" b="1" dirty="0"/>
              <a:t>) </a:t>
            </a:r>
            <a:r>
              <a:rPr lang="en-US" sz="1400" b="1" dirty="0" smtClean="0"/>
              <a:t>because   c</a:t>
            </a:r>
            <a:r>
              <a:rPr lang="en-US" sz="1400" b="1" dirty="0"/>
              <a:t>) </a:t>
            </a:r>
            <a:r>
              <a:rPr lang="en-US" sz="1400" b="1" dirty="0" smtClean="0"/>
              <a:t>so</a:t>
            </a:r>
          </a:p>
          <a:p>
            <a:pPr>
              <a:lnSpc>
                <a:spcPct val="150000"/>
              </a:lnSpc>
            </a:pP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81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</TotalTime>
  <Words>1073</Words>
  <Application>Microsoft Office PowerPoint</Application>
  <PresentationFormat>On-screen Show (16:9)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 Unicode MS</vt:lpstr>
      <vt:lpstr>맑은 고딕</vt:lpstr>
      <vt:lpstr>Arial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wafa</cp:lastModifiedBy>
  <cp:revision>90</cp:revision>
  <dcterms:created xsi:type="dcterms:W3CDTF">2016-12-05T23:26:54Z</dcterms:created>
  <dcterms:modified xsi:type="dcterms:W3CDTF">2026-04-06T17:57:50Z</dcterms:modified>
</cp:coreProperties>
</file>