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fr-FR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12B704C-12FE-4E4D-9647-E01B9FE0838D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D9DE106-6C1A-4E09-84D1-5FE46F705B9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39FD259-6D36-4A4F-B6CF-BD76CE99253B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6AED314-145C-4119-90D9-71A27C70BB4E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BA9BA96-14DE-4805-9807-5B8D5722D7F8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C240E2E-BCC6-48B9-9E80-9510E900BF6C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1C05198-F204-447A-9F5E-62719BDD7029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7A3F090-0478-4705-BE35-DA1F52F15F61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Modifiez les styles du texte du masque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Deuxième niveau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Troisième niveau</a:t>
            </a:r>
            <a:endParaRPr b="0" lang="fr-FR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Quatrième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Cinquième niveau</a:t>
            </a:r>
            <a:endParaRPr b="0" lang="fr-FR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3549666-BECD-411A-AE3C-071F3E94B53E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Modifiez le style du titre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72C9CEB-746A-42BC-8121-80E4017322F8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8D94995-1727-4065-A9FA-F6C26DA6C9FA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fr-FR" sz="66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Module : Français</a:t>
            </a:r>
            <a:endParaRPr b="0" lang="fr-FR" sz="6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1828800" y="6237360"/>
            <a:ext cx="8534160" cy="35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Année Universitaire : 2025/2026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11280" y="117720"/>
            <a:ext cx="9143640" cy="937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fr-FR" sz="6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LE RÉSUMÉ</a:t>
            </a:r>
            <a:endParaRPr b="0" lang="fr-FR" sz="6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ubTitle"/>
          </p:nvPr>
        </p:nvSpPr>
        <p:spPr>
          <a:xfrm>
            <a:off x="283320" y="1129320"/>
            <a:ext cx="11590560" cy="559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57200" indent="-4572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Résumer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, c’est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recomposer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un texte où l’on exprime avec un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minimum de mots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les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idées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, les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arguments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, le mouvement même de la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pensée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de l’auteur.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L’approche consiste à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rester le plus fidèle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au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ton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, au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style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, et à l’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organisation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du texte original, tout en produisant un texte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plus court.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En fait, </a:t>
            </a:r>
            <a:r>
              <a:rPr b="1" i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un résumé, c’est un texte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réécrit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dans un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espace limité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. Il doit donc aller à l’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essentiel</a:t>
            </a:r>
            <a:r>
              <a:rPr b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L’auteur d’un résumé doit présenter avec exactitude une </a:t>
            </a:r>
            <a:r>
              <a:rPr b="1" i="1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synthèse des informations essentielles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du texte dans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ses propres mots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, mais d’une manière parfaitement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objective</a:t>
            </a:r>
            <a:r>
              <a:rPr b="0" lang="fr-FR" sz="32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" dur="1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" dur="10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5" dur="10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" dur="10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77720" y="90000"/>
            <a:ext cx="6000120" cy="96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743040" indent="-743040" algn="just" defTabSz="914400">
              <a:lnSpc>
                <a:spcPct val="9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b="1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Principes généraux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25160" y="1300680"/>
            <a:ext cx="11307240" cy="4875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Pour réussir un résumé, il est indispensable de suivre deux règles : 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algn="just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ourier New"/>
              <a:buChar char="o"/>
            </a:pP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</a:t>
            </a:r>
            <a:r>
              <a:rPr b="1" i="1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Rester fidèle</a:t>
            </a: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au texte d'origine 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algn="just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ourier New"/>
              <a:buChar char="o"/>
            </a:pP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Et en faire un écrit </a:t>
            </a:r>
            <a:r>
              <a:rPr b="1" i="1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clair et cohérent, hiérarchisé et centré sur l'essentiel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indent="0" algn="just" defTabSz="9144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 Il est écrit pour autrui et doit être compréhensible à tous.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" dur="indefinite" restart="never" nodeType="tmRoot">
          <p:childTnLst>
            <p:seq>
              <p:cTn id="36" dur="indefinite" nodeType="mainSeq">
                <p:childTnLst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5" dur="1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6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2" dur="10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3" dur="10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10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9" dur="1000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6" dur="1000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7" dur="1000" fill="hold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1000" fill="hold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5047200" cy="83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1" lang="fr-FR" sz="44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a) Fidélité au texte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1159200"/>
            <a:ext cx="10515240" cy="525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50360" indent="-22860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Pour être fidèle au texte, </a:t>
            </a:r>
            <a:r>
              <a:rPr b="1" i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il faut</a:t>
            </a:r>
            <a:r>
              <a:rPr b="0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exprimer exclusivement la pensée de l'auteur</a:t>
            </a:r>
            <a:r>
              <a:rPr b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,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respecter ses idées</a:t>
            </a:r>
            <a:r>
              <a:rPr b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,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son style et le ton employé</a:t>
            </a:r>
            <a:r>
              <a:rPr b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,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mais aussi ne rien retrancher de ce qui est essentiel.</a:t>
            </a:r>
            <a:r>
              <a:rPr b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0360" indent="-22860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L’exercice consiste à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éliminer l'accessoire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et à conserver la totalité de ce qui est important.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0360" indent="-22860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En résumant, on doit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retrancher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du texte tout ce qui est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purement illustratif et anecdotique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0360" indent="-22860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Arial"/>
              <a:buChar char="•"/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Un bon résumé doit être une </a:t>
            </a:r>
            <a:r>
              <a:rPr b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re-création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9" dur="indefinite" restart="never" nodeType="tmRoot">
          <p:childTnLst>
            <p:seq>
              <p:cTn id="70" dur="indefinite" nodeType="mainSeq">
                <p:childTnLst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9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0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6" dur="1000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7" dur="10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8" dur="10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3" dur="1000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4" dur="10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10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0" dur="1000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1" dur="1000" fill="hold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1000" fill="hold"/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10320" y="365040"/>
            <a:ext cx="7081920" cy="84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450360" indent="0" defTabSz="914400">
              <a:lnSpc>
                <a:spcPct val="107000"/>
              </a:lnSpc>
              <a:buNone/>
            </a:pPr>
            <a:r>
              <a:rPr b="1" lang="fr-FR" sz="44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b) Ecrit clair et cohérent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15160" y="1223640"/>
            <a:ext cx="11204280" cy="495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50360" indent="-22860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Arial"/>
              <a:buChar char="•"/>
            </a:pPr>
            <a:r>
              <a:rPr b="0" lang="fr-FR" sz="40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La cohérence d'un résumé n'est possible que s'il est bâti autour de </a:t>
            </a:r>
            <a:r>
              <a:rPr b="1" i="1" lang="fr-FR" sz="40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l'idée directrice</a:t>
            </a:r>
            <a:r>
              <a:rPr b="0" lang="fr-FR" sz="40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du texte à résumer. 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0360" indent="-22860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Arial"/>
              <a:buChar char="•"/>
            </a:pPr>
            <a:r>
              <a:rPr b="0" lang="fr-FR" sz="40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Dans le cas où l'idée directrice serait mal présentée par l'auteur, il faut alors regrouper ses idées secondaires afin de proposer une </a:t>
            </a:r>
            <a:r>
              <a:rPr b="1" i="1" lang="fr-FR" sz="40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Times New Roman"/>
              </a:rPr>
              <a:t>argumentation logique</a:t>
            </a:r>
            <a:r>
              <a:rPr b="0" lang="fr-FR" sz="40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 et </a:t>
            </a:r>
            <a:r>
              <a:rPr b="1" i="1" lang="fr-FR" sz="40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non une série de résumé de paragraphe sans suite logique</a:t>
            </a:r>
            <a:r>
              <a:rPr b="0" lang="fr-FR" sz="40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endParaRPr b="0" lang="fr-FR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3" dur="indefinite" restart="never" nodeType="tmRoot">
          <p:childTnLst>
            <p:seq>
              <p:cTn id="104" dur="indefinite" nodeType="mainSeq">
                <p:childTnLst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0" dur="5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-8280"/>
            <a:ext cx="5819760" cy="716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743040" indent="-743040" defTabSz="914400">
              <a:lnSpc>
                <a:spcPct val="90000"/>
              </a:lnSpc>
              <a:spcAft>
                <a:spcPts val="799"/>
              </a:spcAft>
              <a:buClr>
                <a:srgbClr val="000000"/>
              </a:buClr>
              <a:buFont typeface="Calibri Light"/>
              <a:buAutoNum type="arabicPeriod" startAt="2"/>
            </a:pPr>
            <a:r>
              <a:rPr b="1" lang="fr-FR" sz="4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Directives pratiques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54440" y="734040"/>
            <a:ext cx="11873880" cy="6014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just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La rédaction d’un bon résumé doit suivre trois étapes :</a:t>
            </a:r>
            <a:endParaRPr b="0" lang="fr-FR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1600200" indent="-1143000" algn="just" defTabSz="914400">
              <a:lnSpc>
                <a:spcPct val="100000"/>
              </a:lnSpc>
              <a:buClr>
                <a:srgbClr val="222222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fr-FR" sz="36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Lecture du texte :</a:t>
            </a:r>
            <a:endParaRPr b="0" lang="fr-FR" sz="3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Lire </a:t>
            </a:r>
            <a:r>
              <a:rPr b="1" i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globalement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le texte afin d'en saisir les </a:t>
            </a:r>
            <a:r>
              <a:rPr b="1" i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idées principales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 ;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5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Procéder à une ou </a:t>
            </a:r>
            <a:r>
              <a:rPr b="1" i="1" lang="fr-FR" sz="25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plusieurs relectures</a:t>
            </a:r>
            <a:r>
              <a:rPr b="0" lang="fr-FR" sz="25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et se poser les questions qui guideront la lecture ;</a:t>
            </a:r>
            <a:endParaRPr b="0" lang="fr-FR" sz="2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14680" indent="-343080" algn="just" defTabSz="914400">
              <a:lnSpc>
                <a:spcPct val="100000"/>
              </a:lnSpc>
              <a:buClr>
                <a:srgbClr val="222222"/>
              </a:buClr>
              <a:buFont typeface="Courier New"/>
              <a:buChar char="o"/>
              <a:tabLst>
                <a:tab algn="l" pos="0"/>
              </a:tabLst>
            </a:pP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De </a:t>
            </a:r>
            <a:r>
              <a:rPr b="1" i="1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quoi</a:t>
            </a: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s'agit-il ? </a:t>
            </a:r>
            <a:endParaRPr b="0" lang="fr-FR" sz="2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14680" indent="-343080" algn="just" defTabSz="914400">
              <a:lnSpc>
                <a:spcPct val="100000"/>
              </a:lnSpc>
              <a:buClr>
                <a:srgbClr val="222222"/>
              </a:buClr>
              <a:buFont typeface="Courier New"/>
              <a:buChar char="o"/>
              <a:tabLst>
                <a:tab algn="l" pos="0"/>
              </a:tabLst>
            </a:pP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Quel est le </a:t>
            </a:r>
            <a:r>
              <a:rPr b="1" i="1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problème</a:t>
            </a: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posé ?</a:t>
            </a:r>
            <a:endParaRPr b="0" lang="fr-FR" sz="2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14680" indent="-343080" algn="just" defTabSz="914400">
              <a:lnSpc>
                <a:spcPct val="100000"/>
              </a:lnSpc>
              <a:buClr>
                <a:srgbClr val="222222"/>
              </a:buClr>
              <a:buFont typeface="Courier New"/>
              <a:buChar char="o"/>
              <a:tabLst>
                <a:tab algn="l" pos="0"/>
              </a:tabLst>
            </a:pP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Quelles sont les </a:t>
            </a:r>
            <a:r>
              <a:rPr b="1" i="1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idées principales</a:t>
            </a: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de l'auteur ?</a:t>
            </a:r>
            <a:endParaRPr b="0" lang="fr-FR" sz="2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14680" indent="-343080" algn="just" defTabSz="914400">
              <a:lnSpc>
                <a:spcPct val="100000"/>
              </a:lnSpc>
              <a:buClr>
                <a:srgbClr val="222222"/>
              </a:buClr>
              <a:buFont typeface="Courier New"/>
              <a:buChar char="o"/>
              <a:tabLst>
                <a:tab algn="l" pos="0"/>
              </a:tabLst>
            </a:pP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Quelles sont les </a:t>
            </a:r>
            <a:r>
              <a:rPr b="1" i="1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idées secondaires</a:t>
            </a: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 ?</a:t>
            </a:r>
            <a:endParaRPr b="0" lang="fr-FR" sz="2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14680" indent="-343080" algn="just" defTabSz="914400">
              <a:lnSpc>
                <a:spcPct val="100000"/>
              </a:lnSpc>
              <a:buClr>
                <a:srgbClr val="222222"/>
              </a:buClr>
              <a:buFont typeface="Courier New"/>
              <a:buChar char="o"/>
              <a:tabLst>
                <a:tab algn="l" pos="0"/>
              </a:tabLst>
            </a:pP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Quels</a:t>
            </a:r>
            <a:r>
              <a:rPr b="1" i="1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résultats ou solutions</a:t>
            </a:r>
            <a:r>
              <a:rPr b="0" lang="fr-FR" sz="2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 l'auteur propose-t-il ?</a:t>
            </a:r>
            <a:endParaRPr b="0" lang="fr-FR" sz="2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Identifier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les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mots-clés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;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Encadrer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les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idées importantes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 les paragraphes significatifs en relation avec la série de questions posées précédemment ;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Regrouper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les paragraphes où l’auteur traite de la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même idée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et les numéroter ;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0000"/>
              </a:lnSpc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Prêter attention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aux </a:t>
            </a:r>
            <a:r>
              <a:rPr b="1" i="1" lang="fr-FR" sz="28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articulateurs de logique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afin de mieux comprendre l'articulation du texte.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1" dur="indefinite" restart="never" nodeType="tmRoot">
          <p:childTnLst>
            <p:seq>
              <p:cTn id="122" dur="indefinite" nodeType="mainSeq">
                <p:childTnLst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5" dur="500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1" dur="10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42" dur="1000" fill="hold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1000" fill="hold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8" dur="1000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49" dur="1000" fill="hold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0" dur="1000" fill="hold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5" dur="500" fill="hold"/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" dur="500" fill="hold"/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7" dur="500" fill="hold"/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8" dur="500" fill="hold"/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3" dur="500" fill="hold"/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" dur="500" fill="hold"/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9" dur="500" fill="hold"/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0" dur="500" fill="hold"/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5" dur="1000"/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6" dur="1000" fill="hold"/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7" dur="1000" fill="hold"/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92" dur="1000"/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3" dur="1000" fill="hold"/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4" dur="1000" fill="hold"/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99" dur="1000"/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0" dur="1000" fill="hold"/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1" dur="1000" fill="hold"/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06" dur="1000"/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7" dur="1000" fill="hold"/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1000" fill="hold"/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73320" y="365040"/>
            <a:ext cx="10980000" cy="87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971640" indent="-743040" defTabSz="914400">
              <a:lnSpc>
                <a:spcPct val="107000"/>
              </a:lnSpc>
              <a:spcAft>
                <a:spcPts val="799"/>
              </a:spcAft>
              <a:buClr>
                <a:srgbClr val="222222"/>
              </a:buClr>
              <a:buFont typeface="Calibri Light"/>
              <a:buAutoNum type="arabicPeriod" startAt="2"/>
            </a:pPr>
            <a:r>
              <a:rPr b="1" lang="fr-FR" sz="44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Élaboration du plan du texte du résumé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283320" y="1365120"/>
            <a:ext cx="11655000" cy="524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0" algn="just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Cela revient à bâtir le schéma du résumé en :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just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222222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</a:t>
            </a:r>
            <a:r>
              <a:rPr b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Exposant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 en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introduction</a:t>
            </a:r>
            <a:r>
              <a:rPr b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de façon claire et précise le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thème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du texte ou de l'article à résumer, les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objectifs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de l'auteur, sa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problématique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ou encore ses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hypothèses 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;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just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222222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</a:t>
            </a:r>
            <a:r>
              <a:rPr b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Identifiant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les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idées principales et les idées secondaires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de chaque partie, en particulier, s'il s'agit d'un texte scientifique, le raisonnement et les arguments de l'auteur ;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" indent="-228600" algn="just" defTabSz="91440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fr-FR" sz="3200" strike="noStrike" u="none">
                <a:solidFill>
                  <a:srgbClr val="ff0000"/>
                </a:solidFill>
                <a:effectLst/>
                <a:uFillTx/>
                <a:latin typeface="Times New Roman"/>
                <a:ea typeface="Calibri"/>
              </a:rPr>
              <a:t>Présentant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 en </a:t>
            </a:r>
            <a:r>
              <a:rPr b="1" i="1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conclusion, les solutions ou les résultats</a:t>
            </a:r>
            <a:r>
              <a:rPr b="0" lang="fr-FR" sz="32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proposés par l'auteur.</a:t>
            </a: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indent="0" algn="just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9" dur="indefinite" restart="never" nodeType="tmRoot">
          <p:childTnLst>
            <p:seq>
              <p:cTn id="210" dur="indefinite" nodeType="mainSeq">
                <p:childTnLst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3" dur="10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4" dur="10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5" dur="10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0" dur="10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1" dur="10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2" dur="10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7" dur="10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8" dur="10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9" dur="10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44" dur="10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45" dur="10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10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68760"/>
            <a:ext cx="4016880" cy="81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971640" indent="-743040" defTabSz="914400">
              <a:lnSpc>
                <a:spcPct val="107000"/>
              </a:lnSpc>
              <a:spcAft>
                <a:spcPts val="799"/>
              </a:spcAft>
              <a:buClr>
                <a:srgbClr val="222222"/>
              </a:buClr>
              <a:buFont typeface="Calibri Light"/>
              <a:buAutoNum type="arabicPeriod" startAt="3"/>
            </a:pPr>
            <a:r>
              <a:rPr b="1" lang="fr-FR" sz="44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Rédaction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205920" y="772560"/>
            <a:ext cx="11796840" cy="597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just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None/>
              <a:tabLst>
                <a:tab algn="l" pos="0"/>
              </a:tabLst>
            </a:pP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C’est rédiger un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nouveau</a:t>
            </a:r>
            <a:r>
              <a:rPr b="0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texte dans un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espace limité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en restant fidèle à l'auteur ; </a:t>
            </a:r>
            <a:endParaRPr b="0" lang="fr-FR" sz="2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Il faut adopter un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style neutre</a:t>
            </a:r>
            <a:r>
              <a:rPr b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en utilisant de préférence la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troisième personne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(les expressions comme « l’auteur a écrit que … »,  « il mentionne que … » ou encore « le sujet porte sur … »  doivent être évitées) ; </a:t>
            </a:r>
            <a:endParaRPr b="0" lang="fr-FR" sz="2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Le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nombre de paragraphes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découle du schéma adopté, chaque paragraphe doit correspondre à une idée distincte ;</a:t>
            </a:r>
            <a:endParaRPr b="0" lang="fr-FR" sz="2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Il n'existe pas de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longueur optimale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pour un résumé, elle dépend entre autres de la longueur du texte à résumer ;</a:t>
            </a:r>
            <a:endParaRPr b="0" lang="fr-FR" sz="2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Il faut respecter la 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longueur du résumé</a:t>
            </a:r>
            <a:r>
              <a:rPr b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fixée par la personne qui doit le lire et le corriger ; </a:t>
            </a:r>
            <a:endParaRPr b="0" lang="fr-FR" sz="2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222222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Il faut également tenir compte de la présentation matérielle du résumé ;</a:t>
            </a:r>
            <a:br>
              <a:rPr sz="2300"/>
            </a:b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La présentation matérielle du résumé d'un résumé exige de faire précéder celui-ci d'une page appelée « </a:t>
            </a:r>
            <a:r>
              <a:rPr b="1" i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page-titre</a:t>
            </a:r>
            <a:r>
              <a:rPr b="1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 »</a:t>
            </a:r>
            <a:r>
              <a:rPr b="0" lang="fr-FR" sz="23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contenant les renseignements tels que : l'intitulé du document ou titre de l'article scientifique, le nom du ou des auteurs du texte d'origine, mentionner à qui est destiné et la date de sa remise.</a:t>
            </a:r>
            <a:endParaRPr b="0" lang="fr-FR" sz="2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7" dur="indefinite" restart="never" nodeType="tmRoot">
          <p:childTnLst>
            <p:seq>
              <p:cTn id="248" dur="indefinite" nodeType="mainSeq">
                <p:childTnLst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61" dur="1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2" dur="10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3" dur="10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68" dur="1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9" dur="10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0" dur="10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75" dur="10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6" dur="1000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7" dur="1000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2" dur="10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83" dur="1000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4" dur="1000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9" dur="1000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90" dur="1000" fill="hold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1" dur="1000" fill="hold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457200" indent="0" defTabSz="914400"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r-FR" sz="4400" strike="noStrike" u="sng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A ne pas faire</a:t>
            </a:r>
            <a:endParaRPr b="0" lang="fr-FR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Wingdings" charset="2"/>
              <a:buChar char=""/>
            </a:pP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Un résumé n’est ni une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analyse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ni un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commentaire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de texte.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Wingdings" charset="2"/>
              <a:buChar char=""/>
            </a:pP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Un résumé n'est pas une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réduction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automatique proportionnelle du texte d'origine.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buClr>
                <a:srgbClr val="222222"/>
              </a:buClr>
              <a:buFont typeface="Wingdings" charset="2"/>
              <a:buChar char=""/>
            </a:pP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Un résumé n'est pas un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plan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, ni une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prise de notes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simplement remises en ordre.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43080" indent="-343080" algn="just" defTabSz="91440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222222"/>
              </a:buClr>
              <a:buFont typeface="Wingdings" charset="2"/>
              <a:buChar char=""/>
            </a:pP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Un résumé n'est pas un texte composé de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divers fragments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empruntés au texte d’origine, une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mosaïque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de phrases ou d'expressions de l'auteur </a:t>
            </a:r>
            <a:r>
              <a:rPr b="1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reproduites</a:t>
            </a:r>
            <a:r>
              <a:rPr b="0" lang="fr-FR" sz="2800" strike="noStrike" u="none">
                <a:solidFill>
                  <a:srgbClr val="222222"/>
                </a:solidFill>
                <a:effectLst/>
                <a:uFillTx/>
                <a:latin typeface="Times New Roman"/>
                <a:ea typeface="Calibri"/>
              </a:rPr>
              <a:t> telles quelles.</a:t>
            </a:r>
            <a:endParaRPr b="0" lang="fr-FR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2" dur="indefinite" restart="never" nodeType="tmRoot">
          <p:childTnLst>
            <p:seq>
              <p:cTn id="293" dur="indefinite" nodeType="mainSeq">
                <p:childTnLst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03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04" dur="10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5" dur="10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10" dur="1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11" dur="10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2" dur="10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17" dur="10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18" dur="10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9" dur="10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4" dur="1000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25" dur="1000" fill="hold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6" dur="1000" fill="hold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Application>LibreOffice/25.8.2.2$Windows_X86_64 LibreOffice_project/d401f2107ccab8f924a8e2df40f573aab7605b6f</Application>
  <AppVersion>15.0000</AppVersion>
  <Words>796</Words>
  <Paragraphs>53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2018-11-03T13:36:15Z</dcterms:created>
  <dc:creator>boukhalfa chouikrat</dc:creator>
  <dc:description/>
  <dc:language>en-US</dc:language>
  <cp:lastModifiedBy/>
  <dcterms:modified xsi:type="dcterms:W3CDTF">2025-11-04T09:36:25Z</dcterms:modified>
  <cp:revision>17</cp:revision>
  <dc:subject/>
  <dc:title>Le résumé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9</vt:i4>
  </property>
</Properties>
</file>