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0" r:id="rId2"/>
    <p:sldId id="257" r:id="rId3"/>
    <p:sldId id="281" r:id="rId4"/>
    <p:sldId id="282" r:id="rId5"/>
    <p:sldId id="283" r:id="rId6"/>
    <p:sldId id="275" r:id="rId7"/>
    <p:sldId id="261" r:id="rId8"/>
    <p:sldId id="262" r:id="rId9"/>
    <p:sldId id="263" r:id="rId10"/>
    <p:sldId id="265" r:id="rId11"/>
    <p:sldId id="266" r:id="rId12"/>
    <p:sldId id="268" r:id="rId13"/>
    <p:sldId id="269" r:id="rId14"/>
    <p:sldId id="271" r:id="rId15"/>
    <p:sldId id="273" r:id="rId16"/>
    <p:sldId id="279"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996"/>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tr-TR"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676D5CBE-E47B-4ADA-B016-912791CB2EF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A4909C71-F580-4AE2-AD50-973C3A0BC290}"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9C71-F580-4AE2-AD50-973C3A0BC290}"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tr-TR"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tr-TR"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tr-TR"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tr-TR"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tr-TR"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tr-TR"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tr-TR"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tr-TR"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tr-TR"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tr-TR"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tr-TR"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tr-TR"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tr-TR"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tr-TR"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76D5CBE-E47B-4ADA-B016-912791CB2EF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tr-TR"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tr-TR" smtClean="0"/>
              <a:t>Click to edit Master text styles</a:t>
            </a:r>
          </a:p>
        </p:txBody>
      </p:sp>
      <p:sp>
        <p:nvSpPr>
          <p:cNvPr id="4" name="Date Placeholder 3"/>
          <p:cNvSpPr>
            <a:spLocks noGrp="1"/>
          </p:cNvSpPr>
          <p:nvPr>
            <p:ph type="dt" sz="half" idx="10"/>
          </p:nvPr>
        </p:nvSpPr>
        <p:spPr/>
        <p:txBody>
          <a:body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5CBE-E47B-4ADA-B016-912791CB2EF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tr-TR"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tr-TR"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A4909C71-F580-4AE2-AD50-973C3A0BC290}"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5CBE-E47B-4ADA-B016-912791CB2EF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tr-TR"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tr-TR"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7" name="Date Placeholder 6"/>
          <p:cNvSpPr>
            <a:spLocks noGrp="1"/>
          </p:cNvSpPr>
          <p:nvPr>
            <p:ph type="dt" sz="half" idx="10"/>
          </p:nvPr>
        </p:nvSpPr>
        <p:spPr/>
        <p:txBody>
          <a:bodyPr/>
          <a:lstStyle/>
          <a:p>
            <a:fld id="{A4909C71-F580-4AE2-AD50-973C3A0BC290}"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D5CBE-E47B-4ADA-B016-912791CB2EF3}"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A4909C71-F580-4AE2-AD50-973C3A0BC290}"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5CBE-E47B-4ADA-B016-912791CB2EF3}" type="slidenum">
              <a:rPr lang="en-US" smtClean="0"/>
              <a:pPr/>
              <a:t>‹N°›</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tr-TR"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4909C71-F580-4AE2-AD50-973C3A0BC290}" type="datetimeFigureOut">
              <a:rPr lang="en-US" smtClean="0"/>
              <a:pPr/>
              <a:t>2/21/2025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676D5CBE-E47B-4ADA-B016-912791CB2EF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agazine" TargetMode="External"/><Relationship Id="rId2" Type="http://schemas.openxmlformats.org/officeDocument/2006/relationships/hyperlink" Target="https://en.wikipedia.org/wiki/Newspap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Opinion_piece" TargetMode="External"/><Relationship Id="rId2" Type="http://schemas.openxmlformats.org/officeDocument/2006/relationships/hyperlink" Target="https://en.wikipedia.org/wiki/New_York_Times"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en.wikipedia.org/wiki/Boston_Glob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Nonsensical" TargetMode="External"/><Relationship Id="rId2" Type="http://schemas.openxmlformats.org/officeDocument/2006/relationships/hyperlink" Target="https://en.wikipedia.org/wiki/Columnist" TargetMode="External"/><Relationship Id="rId1" Type="http://schemas.openxmlformats.org/officeDocument/2006/relationships/slideLayout" Target="../slideLayouts/slideLayout2.xml"/><Relationship Id="rId4" Type="http://schemas.openxmlformats.org/officeDocument/2006/relationships/hyperlink" Target="https://en.wikipedia.org/wiki/Humou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785786" y="1214422"/>
            <a:ext cx="7772400" cy="755669"/>
          </a:xfrm>
        </p:spPr>
        <p:txBody>
          <a:bodyPr/>
          <a:lstStyle/>
          <a:p>
            <a:pPr algn="ctr" eaLnBrk="1" hangingPunct="1">
              <a:lnSpc>
                <a:spcPct val="100000"/>
              </a:lnSpc>
            </a:pPr>
            <a:r>
              <a:rPr lang="en-CA" sz="4800" b="1" dirty="0" smtClean="0">
                <a:latin typeface="Andalus" pitchFamily="18" charset="-78"/>
                <a:cs typeface="Andalus" pitchFamily="18" charset="-78"/>
              </a:rPr>
              <a:t>Opinion Piece </a:t>
            </a:r>
            <a:endParaRPr lang="en-CA" sz="4800" b="1" dirty="0" smtClean="0">
              <a:latin typeface="Andalus" pitchFamily="18" charset="-78"/>
              <a:cs typeface="Andalus" pitchFamily="18" charset="-78"/>
            </a:endParaRPr>
          </a:p>
        </p:txBody>
      </p:sp>
      <p:pic>
        <p:nvPicPr>
          <p:cNvPr id="3075" name="Picture 4"/>
          <p:cNvPicPr>
            <a:picLocks noChangeAspect="1" noChangeArrowheads="1"/>
          </p:cNvPicPr>
          <p:nvPr/>
        </p:nvPicPr>
        <p:blipFill>
          <a:blip r:embed="rId2"/>
          <a:srcRect/>
          <a:stretch>
            <a:fillRect/>
          </a:stretch>
        </p:blipFill>
        <p:spPr bwMode="auto">
          <a:xfrm>
            <a:off x="571472" y="2214554"/>
            <a:ext cx="7775575" cy="3386137"/>
          </a:xfrm>
          <a:prstGeom prst="rect">
            <a:avLst/>
          </a:prstGeom>
          <a:noFill/>
          <a:ln w="9525">
            <a:noFill/>
            <a:miter lim="800000"/>
            <a:headEnd/>
            <a:tailEnd/>
          </a:ln>
          <a:effectLst/>
        </p:spPr>
      </p:pic>
      <p:sp>
        <p:nvSpPr>
          <p:cNvPr id="4" name="1 Título"/>
          <p:cNvSpPr txBox="1">
            <a:spLocks/>
          </p:cNvSpPr>
          <p:nvPr/>
        </p:nvSpPr>
        <p:spPr>
          <a:xfrm>
            <a:off x="785786" y="0"/>
            <a:ext cx="7772400" cy="755669"/>
          </a:xfrm>
          <a:prstGeom prst="rect">
            <a:avLst/>
          </a:prstGeom>
        </p:spPr>
        <p:txBody>
          <a:bodyPr vert="horz" lIns="45720" tIns="0" rIns="45720" bIns="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1600" b="0" i="0" u="none" strike="noStrike" kern="1200" cap="none" spc="0" normalizeH="0" baseline="0" noProof="0" dirty="0" smtClean="0">
                <a:ln>
                  <a:noFill/>
                </a:ln>
                <a:solidFill>
                  <a:schemeClr val="tx1"/>
                </a:solidFill>
                <a:effectLst/>
                <a:uLnTx/>
                <a:uFillTx/>
                <a:latin typeface="Arial Black" pitchFamily="34" charset="0"/>
                <a:ea typeface="+mj-ea"/>
                <a:cs typeface="+mj-cs"/>
              </a:rPr>
              <a:t>Higher National School of Journalism &amp; Information Sciences</a:t>
            </a:r>
          </a:p>
        </p:txBody>
      </p:sp>
      <p:sp>
        <p:nvSpPr>
          <p:cNvPr id="5" name="1 Título"/>
          <p:cNvSpPr txBox="1">
            <a:spLocks/>
          </p:cNvSpPr>
          <p:nvPr/>
        </p:nvSpPr>
        <p:spPr>
          <a:xfrm>
            <a:off x="357158" y="6102331"/>
            <a:ext cx="7772400" cy="755669"/>
          </a:xfrm>
          <a:prstGeom prst="rect">
            <a:avLst/>
          </a:prstGeom>
        </p:spPr>
        <p:txBody>
          <a:bodyPr vert="horz" lIns="45720" tIns="0" rIns="45720" bIns="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CA" sz="2800" b="1"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rPr>
              <a:t>Dr. </a:t>
            </a:r>
            <a:r>
              <a:rPr kumimoji="0" lang="en-CA" sz="2800" b="1" i="0" u="none" strike="noStrike" kern="1200" cap="none" spc="0" normalizeH="0" baseline="0" noProof="0" dirty="0" err="1" smtClean="0">
                <a:ln>
                  <a:noFill/>
                </a:ln>
                <a:solidFill>
                  <a:schemeClr val="tx1"/>
                </a:solidFill>
                <a:effectLst/>
                <a:uLnTx/>
                <a:uFillTx/>
                <a:latin typeface="Andalus" pitchFamily="18" charset="-78"/>
                <a:ea typeface="+mj-ea"/>
                <a:cs typeface="Andalus" pitchFamily="18" charset="-78"/>
              </a:rPr>
              <a:t>Narimen</a:t>
            </a:r>
            <a:r>
              <a:rPr kumimoji="0" lang="en-CA" sz="2800" b="1"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rPr>
              <a:t> HAMDINI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1720" y="548680"/>
            <a:ext cx="4725998" cy="76944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t>
            </a:r>
            <a:r>
              <a:rPr lang="tr-TR"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 give an example</a:t>
            </a:r>
          </a:p>
        </p:txBody>
      </p:sp>
      <p:sp>
        <p:nvSpPr>
          <p:cNvPr id="2" name="TextBox 1"/>
          <p:cNvSpPr txBox="1"/>
          <p:nvPr/>
        </p:nvSpPr>
        <p:spPr>
          <a:xfrm>
            <a:off x="2357422" y="1714488"/>
            <a:ext cx="5400600" cy="2862322"/>
          </a:xfrm>
          <a:prstGeom prst="rect">
            <a:avLst/>
          </a:prstGeom>
          <a:noFill/>
        </p:spPr>
        <p:txBody>
          <a:bodyPr wrap="square" rtlCol="0">
            <a:spAutoFit/>
          </a:bodyPr>
          <a:lstStyle/>
          <a:p>
            <a:pPr>
              <a:buFont typeface="Arial" pitchFamily="34" charset="0"/>
              <a:buChar char="•"/>
            </a:pPr>
            <a:r>
              <a:rPr lang="en-US" sz="3600" b="1" dirty="0" smtClean="0"/>
              <a:t>For example,…</a:t>
            </a:r>
          </a:p>
          <a:p>
            <a:pPr>
              <a:buFont typeface="Arial" pitchFamily="34" charset="0"/>
              <a:buChar char="•"/>
            </a:pPr>
            <a:r>
              <a:rPr lang="en-US" sz="3600" b="1" dirty="0" smtClean="0"/>
              <a:t>For instance,… </a:t>
            </a:r>
          </a:p>
          <a:p>
            <a:pPr>
              <a:buFont typeface="Arial" pitchFamily="34" charset="0"/>
              <a:buChar char="•"/>
            </a:pPr>
            <a:r>
              <a:rPr lang="en-US" sz="3600" b="1" dirty="0" smtClean="0"/>
              <a:t>To give an example,…</a:t>
            </a:r>
          </a:p>
          <a:p>
            <a:pPr>
              <a:buFont typeface="Arial" pitchFamily="34" charset="0"/>
              <a:buChar char="•"/>
            </a:pPr>
            <a:r>
              <a:rPr lang="en-US" sz="3600" b="1" dirty="0" smtClean="0"/>
              <a:t>Another</a:t>
            </a:r>
            <a:r>
              <a:rPr lang="tr-TR" sz="3600" b="1" dirty="0" smtClean="0"/>
              <a:t> </a:t>
            </a:r>
            <a:r>
              <a:rPr lang="en-US" sz="3600" b="1" dirty="0" smtClean="0"/>
              <a:t>example is…</a:t>
            </a:r>
          </a:p>
          <a:p>
            <a:pPr>
              <a:buFont typeface="Arial" pitchFamily="34" charset="0"/>
              <a:buChar char="•"/>
            </a:pPr>
            <a:r>
              <a:rPr lang="en-US" sz="3600" b="1" dirty="0" smtClean="0"/>
              <a:t>…such as…</a:t>
            </a:r>
            <a:endParaRPr lang="en-US" sz="3600" b="1" dirty="0"/>
          </a:p>
        </p:txBody>
      </p:sp>
    </p:spTree>
    <p:extLst>
      <p:ext uri="{BB962C8B-B14F-4D97-AF65-F5344CB8AC3E}">
        <p14:creationId xmlns:p14="http://schemas.microsoft.com/office/powerpoint/2010/main" xmlns="" val="3167548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650"/>
                            </p:stCondLst>
                            <p:childTnLst>
                              <p:par>
                                <p:cTn id="13" presetID="26" presetClass="emph" presetSubtype="0" fill="hold" grpId="1" nodeType="afterEffect">
                                  <p:stCondLst>
                                    <p:cond delay="0"/>
                                  </p:stCondLst>
                                  <p:iterate type="wd">
                                    <p:tmPct val="1000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764704"/>
            <a:ext cx="5298382"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tr-T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Conclusion</a:t>
            </a:r>
          </a:p>
        </p:txBody>
      </p:sp>
      <p:sp>
        <p:nvSpPr>
          <p:cNvPr id="2" name="TextBox 1"/>
          <p:cNvSpPr txBox="1"/>
          <p:nvPr/>
        </p:nvSpPr>
        <p:spPr>
          <a:xfrm>
            <a:off x="3929058" y="1785926"/>
            <a:ext cx="4185135" cy="3539431"/>
          </a:xfrm>
          <a:prstGeom prst="rect">
            <a:avLst/>
          </a:prstGeom>
          <a:noFill/>
        </p:spPr>
        <p:txBody>
          <a:bodyPr wrap="none" rtlCol="0">
            <a:spAutoFit/>
          </a:bodyPr>
          <a:lstStyle/>
          <a:p>
            <a:r>
              <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rPr>
              <a:t>I</a:t>
            </a:r>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n brief,…</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In conclusion,…</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In short,…</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To conclude,…</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To summarize,…</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To sum up,…</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For these reasons,…</a:t>
            </a:r>
          </a:p>
          <a:p>
            <a:r>
              <a:rPr lang="en-US"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As you can see,…</a:t>
            </a:r>
          </a:p>
        </p:txBody>
      </p:sp>
    </p:spTree>
    <p:extLst>
      <p:ext uri="{BB962C8B-B14F-4D97-AF65-F5344CB8AC3E}">
        <p14:creationId xmlns:p14="http://schemas.microsoft.com/office/powerpoint/2010/main" xmlns="" val="2488175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6" presetClass="emph" presetSubtype="0" fill="hold" grpId="1" nodeType="afterEffect">
                                  <p:stCondLst>
                                    <p:cond delay="0"/>
                                  </p:stCondLst>
                                  <p:iterate type="wd">
                                    <p:tmPct val="1000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476672"/>
            <a:ext cx="6984776" cy="5909311"/>
          </a:xfrm>
          <a:prstGeom prst="rect">
            <a:avLst/>
          </a:prstGeom>
        </p:spPr>
        <p:txBody>
          <a:bodyPr wrap="square">
            <a:spAutoFit/>
          </a:bodyPr>
          <a:lstStyle/>
          <a:p>
            <a:r>
              <a:rPr lang="tr-TR" dirty="0"/>
              <a:t/>
            </a:r>
            <a:br>
              <a:rPr lang="tr-TR" dirty="0"/>
            </a:br>
            <a:r>
              <a:rPr lang="tr-TR" b="1" dirty="0">
                <a:effectLst>
                  <a:outerShdw blurRad="50800" algn="tl">
                    <a:srgbClr val="000000"/>
                  </a:outerShdw>
                </a:effectLst>
              </a:rPr>
              <a:t>TOPIC</a:t>
            </a:r>
            <a:r>
              <a:rPr lang="tr-TR" dirty="0"/>
              <a:t>: </a:t>
            </a:r>
            <a:r>
              <a:rPr lang="tr-TR" b="1" i="1" dirty="0"/>
              <a:t>What makes a competition unfair?</a:t>
            </a:r>
            <a:endParaRPr lang="en-US" dirty="0"/>
          </a:p>
          <a:p>
            <a:r>
              <a:rPr lang="tr-TR" b="1" dirty="0">
                <a:effectLst>
                  <a:outerShdw blurRad="50800" algn="tl">
                    <a:srgbClr val="000000"/>
                  </a:outerShdw>
                </a:effectLst>
              </a:rPr>
              <a:t>ASPECT</a:t>
            </a:r>
            <a:r>
              <a:rPr lang="tr-TR" dirty="0"/>
              <a:t>: </a:t>
            </a:r>
            <a:r>
              <a:rPr lang="tr-TR" b="1" i="1" dirty="0"/>
              <a:t>Disability in sports (example: Pistorious)</a:t>
            </a:r>
            <a:endParaRPr lang="en-US" dirty="0"/>
          </a:p>
          <a:p>
            <a:r>
              <a:rPr lang="tr-TR" b="1" i="1" dirty="0"/>
              <a:t> </a:t>
            </a:r>
            <a:endParaRPr lang="en-US" dirty="0"/>
          </a:p>
          <a:p>
            <a:r>
              <a:rPr lang="tr-TR" b="1" dirty="0">
                <a:effectLst>
                  <a:outerShdw blurRad="50800" algn="tl">
                    <a:srgbClr val="000000"/>
                  </a:outerShdw>
                </a:effectLst>
              </a:rPr>
              <a:t>DISABILITY: UNFAIRNESS IN COMPETITIONS</a:t>
            </a:r>
            <a:r>
              <a:rPr lang="tr-TR" dirty="0"/>
              <a:t/>
            </a:r>
            <a:br>
              <a:rPr lang="tr-TR" dirty="0"/>
            </a:br>
            <a:endParaRPr lang="en-US" dirty="0"/>
          </a:p>
          <a:p>
            <a:pPr algn="just"/>
            <a:r>
              <a:rPr lang="tr-TR" dirty="0"/>
              <a:t>	</a:t>
            </a:r>
            <a:r>
              <a:rPr lang="tr-TR" dirty="0" smtClean="0"/>
              <a:t>Disabled </a:t>
            </a:r>
            <a:r>
              <a:rPr lang="tr-TR" dirty="0"/>
              <a:t>athletes such as Oscar Pistorius should not compete against able-bodied athletes because of two main reasons.  First, his disability puts him in an advantageous position.  Tests showed that his prosthetic legs make him taller than his natural height.  They also give him extra power.  However, able-bodied runners have nothing extra.  They only have their bodies and their shoes.  Moreover, as technology improves, prosthetic legs will become better and better.  With these improvements, a disabled athlete will be able to run faster and more easily.  This is unfair to able-bodied athletes.  Secondly, the rules must be fair.  In youth sports, for example, children compete against others of the same age.  To give another example, in weightlifting and boxing, athletes compete against others with the same body weight.  Therefore, Pistorious ought to compete in the Paralympic Games, which are a special competition for disabled athletes.  For these reasons, disabled athletes should compete separately.</a:t>
            </a:r>
            <a:endParaRPr lang="en-US" dirty="0"/>
          </a:p>
          <a:p>
            <a:pPr algn="just"/>
            <a:r>
              <a:rPr lang="tr-TR" dirty="0"/>
              <a:t> </a:t>
            </a:r>
            <a:endParaRPr lang="en-US" dirty="0"/>
          </a:p>
        </p:txBody>
      </p:sp>
    </p:spTree>
    <p:extLst>
      <p:ext uri="{BB962C8B-B14F-4D97-AF65-F5344CB8AC3E}">
        <p14:creationId xmlns:p14="http://schemas.microsoft.com/office/powerpoint/2010/main" xmlns="" val="30725295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500174"/>
            <a:ext cx="5814392" cy="1077218"/>
          </a:xfrm>
          <a:prstGeom prst="rect">
            <a:avLst/>
          </a:prstGeom>
        </p:spPr>
        <p:txBody>
          <a:bodyPr wrap="square">
            <a:spAutoFit/>
          </a:bodyPr>
          <a:lstStyle/>
          <a:p>
            <a:r>
              <a:rPr lang="tr-TR" sz="3200" b="1" dirty="0">
                <a:effectLst>
                  <a:outerShdw blurRad="50800" algn="tl">
                    <a:srgbClr val="000000"/>
                  </a:outerShdw>
                </a:effectLst>
                <a:latin typeface="Times New Roman" pitchFamily="18" charset="0"/>
                <a:cs typeface="Times New Roman" pitchFamily="18" charset="0"/>
              </a:rPr>
              <a:t>WHAT IS THE MAIN IDEA IN THE PARAGRAPH?</a:t>
            </a:r>
            <a:endParaRPr lang="en-US" sz="3200" dirty="0">
              <a:latin typeface="Times New Roman" pitchFamily="18" charset="0"/>
              <a:cs typeface="Times New Roman" pitchFamily="18" charset="0"/>
            </a:endParaRPr>
          </a:p>
        </p:txBody>
      </p:sp>
      <p:sp>
        <p:nvSpPr>
          <p:cNvPr id="5" name="Rectangle 4"/>
          <p:cNvSpPr/>
          <p:nvPr/>
        </p:nvSpPr>
        <p:spPr>
          <a:xfrm>
            <a:off x="500034" y="571480"/>
            <a:ext cx="5814392" cy="769441"/>
          </a:xfrm>
          <a:prstGeom prst="rect">
            <a:avLst/>
          </a:prstGeom>
        </p:spPr>
        <p:txBody>
          <a:bodyPr wrap="square">
            <a:spAutoFit/>
          </a:bodyPr>
          <a:lstStyle/>
          <a:p>
            <a:r>
              <a:rPr lang="en-CA" sz="4400" b="1" dirty="0" smtClean="0">
                <a:solidFill>
                  <a:schemeClr val="accent1">
                    <a:lumMod val="60000"/>
                    <a:lumOff val="40000"/>
                  </a:schemeClr>
                </a:solidFill>
                <a:effectLst>
                  <a:outerShdw blurRad="50800" algn="tl">
                    <a:srgbClr val="000000"/>
                  </a:outerShdw>
                </a:effectLst>
              </a:rPr>
              <a:t>Paragraph development </a:t>
            </a:r>
            <a:endParaRPr lang="en-CA" sz="4400" dirty="0">
              <a:solidFill>
                <a:schemeClr val="accent1">
                  <a:lumMod val="60000"/>
                  <a:lumOff val="40000"/>
                </a:schemeClr>
              </a:solidFill>
            </a:endParaRPr>
          </a:p>
        </p:txBody>
      </p:sp>
      <p:sp>
        <p:nvSpPr>
          <p:cNvPr id="6" name="Rectangle 5"/>
          <p:cNvSpPr/>
          <p:nvPr/>
        </p:nvSpPr>
        <p:spPr>
          <a:xfrm>
            <a:off x="785786" y="3214686"/>
            <a:ext cx="7960382" cy="1077218"/>
          </a:xfrm>
          <a:prstGeom prst="rect">
            <a:avLst/>
          </a:prstGeom>
        </p:spPr>
        <p:txBody>
          <a:bodyPr wrap="square">
            <a:spAutoFit/>
          </a:bodyPr>
          <a:lstStyle/>
          <a:p>
            <a:r>
              <a:rPr lang="tr-TR" sz="3200" b="1" dirty="0">
                <a:effectLst>
                  <a:outerShdw blurRad="50800" algn="tl">
                    <a:srgbClr val="000000"/>
                  </a:outerShdw>
                </a:effectLst>
              </a:rPr>
              <a:t>HOW MANY SUPPORTS</a:t>
            </a:r>
            <a:endParaRPr lang="en-US" sz="3200" dirty="0"/>
          </a:p>
          <a:p>
            <a:r>
              <a:rPr lang="tr-TR" sz="3200" b="1" dirty="0">
                <a:effectLst>
                  <a:outerShdw blurRad="50800" algn="tl">
                    <a:srgbClr val="000000"/>
                  </a:outerShdw>
                </a:effectLst>
              </a:rPr>
              <a:t>ARE THERE IN THE PARAGRAPH</a:t>
            </a:r>
            <a:r>
              <a:rPr lang="en-US" sz="3200" dirty="0"/>
              <a:t> ?</a:t>
            </a:r>
          </a:p>
        </p:txBody>
      </p:sp>
    </p:spTree>
    <p:extLst>
      <p:ext uri="{BB962C8B-B14F-4D97-AF65-F5344CB8AC3E}">
        <p14:creationId xmlns:p14="http://schemas.microsoft.com/office/powerpoint/2010/main" xmlns="" val="248978057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785794"/>
            <a:ext cx="6658569" cy="3416320"/>
          </a:xfrm>
          <a:prstGeom prst="rect">
            <a:avLst/>
          </a:prstGeom>
          <a:noFill/>
        </p:spPr>
        <p:txBody>
          <a:bodyPr wrap="none" rtlCol="0">
            <a:spAutoFit/>
          </a:bodyPr>
          <a:lstStyle/>
          <a:p>
            <a:r>
              <a:rPr lang="tr-TR" sz="3600" b="1" dirty="0">
                <a:effectLst>
                  <a:outerShdw blurRad="50800" algn="tl">
                    <a:srgbClr val="000000"/>
                  </a:outerShdw>
                </a:effectLst>
              </a:rPr>
              <a:t>PARAGRAPH DEVELOPMENT: </a:t>
            </a:r>
            <a:endParaRPr lang="en-US" sz="3600" dirty="0"/>
          </a:p>
          <a:p>
            <a:r>
              <a:rPr lang="tr-TR" sz="3600" b="1" dirty="0" smtClean="0">
                <a:effectLst>
                  <a:outerShdw blurRad="50800" algn="tl">
                    <a:srgbClr val="000000"/>
                  </a:outerShdw>
                </a:effectLst>
              </a:rPr>
              <a:t>Find ...</a:t>
            </a:r>
            <a:endParaRPr lang="en-US" sz="3600" dirty="0" smtClean="0"/>
          </a:p>
          <a:p>
            <a:pPr lvl="0"/>
            <a:r>
              <a:rPr lang="en-US" sz="3600" b="1" dirty="0" smtClean="0">
                <a:effectLst>
                  <a:outerShdw blurRad="50800" algn="tl">
                    <a:srgbClr val="000000"/>
                  </a:outerShdw>
                </a:effectLst>
              </a:rPr>
              <a:t>an explanation</a:t>
            </a:r>
            <a:endParaRPr lang="en-US" sz="3600" dirty="0" smtClean="0"/>
          </a:p>
          <a:p>
            <a:pPr lvl="0"/>
            <a:r>
              <a:rPr lang="en-US" sz="3600" b="1" dirty="0" smtClean="0">
                <a:effectLst>
                  <a:outerShdw blurRad="50800" algn="tl">
                    <a:srgbClr val="000000"/>
                  </a:outerShdw>
                </a:effectLst>
              </a:rPr>
              <a:t>a fact</a:t>
            </a:r>
            <a:endParaRPr lang="en-US" sz="3600" dirty="0" smtClean="0"/>
          </a:p>
          <a:p>
            <a:pPr lvl="0"/>
            <a:r>
              <a:rPr lang="en-US" sz="3600" b="1" dirty="0" smtClean="0">
                <a:effectLst>
                  <a:outerShdw blurRad="50800" algn="tl">
                    <a:srgbClr val="000000"/>
                  </a:outerShdw>
                </a:effectLst>
              </a:rPr>
              <a:t>an example</a:t>
            </a:r>
            <a:endParaRPr lang="en-US" sz="3600" dirty="0" smtClean="0"/>
          </a:p>
          <a:p>
            <a:endParaRPr lang="en-US" sz="3600" dirty="0"/>
          </a:p>
        </p:txBody>
      </p:sp>
      <p:sp>
        <p:nvSpPr>
          <p:cNvPr id="4" name="Rectangle 3"/>
          <p:cNvSpPr/>
          <p:nvPr/>
        </p:nvSpPr>
        <p:spPr>
          <a:xfrm>
            <a:off x="1428728" y="4214818"/>
            <a:ext cx="7360083" cy="646331"/>
          </a:xfrm>
          <a:prstGeom prst="rect">
            <a:avLst/>
          </a:prstGeom>
        </p:spPr>
        <p:txBody>
          <a:bodyPr wrap="none">
            <a:spAutoFit/>
          </a:bodyPr>
          <a:lstStyle/>
          <a:p>
            <a:r>
              <a:rPr lang="en-US" sz="3600" b="1" dirty="0">
                <a:effectLst>
                  <a:outerShdw blurRad="50800" algn="tl">
                    <a:srgbClr val="000000"/>
                  </a:outerShdw>
                </a:effectLst>
              </a:rPr>
              <a:t>FIND THE TRANSITION SIGNALS</a:t>
            </a:r>
            <a:r>
              <a:rPr lang="en-US" b="1" dirty="0">
                <a:effectLst>
                  <a:outerShdw blurRad="50800" algn="tl">
                    <a:srgbClr val="000000"/>
                  </a:outerShdw>
                </a:effectLst>
              </a:rPr>
              <a:t>.</a:t>
            </a:r>
            <a:endParaRPr lang="en-US" dirty="0"/>
          </a:p>
        </p:txBody>
      </p:sp>
    </p:spTree>
    <p:extLst>
      <p:ext uri="{BB962C8B-B14F-4D97-AF65-F5344CB8AC3E}">
        <p14:creationId xmlns:p14="http://schemas.microsoft.com/office/powerpoint/2010/main" xmlns="" val="104621238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785794"/>
            <a:ext cx="5328592" cy="3416320"/>
          </a:xfrm>
          <a:prstGeom prst="rect">
            <a:avLst/>
          </a:prstGeom>
        </p:spPr>
        <p:txBody>
          <a:bodyPr wrap="square">
            <a:spAutoFit/>
          </a:bodyPr>
          <a:lstStyle/>
          <a:p>
            <a:r>
              <a:rPr lang="tr-TR" sz="3600" b="1" dirty="0">
                <a:effectLst>
                  <a:outerShdw blurRad="50800" algn="tl">
                    <a:srgbClr val="000000"/>
                  </a:outerShdw>
                </a:effectLst>
              </a:rPr>
              <a:t>LINKERS:</a:t>
            </a:r>
            <a:endParaRPr lang="en-US" sz="3600" dirty="0"/>
          </a:p>
          <a:p>
            <a:r>
              <a:rPr lang="tr-TR" sz="3600" b="1" dirty="0">
                <a:effectLst>
                  <a:outerShdw blurRad="50800" algn="tl">
                    <a:srgbClr val="000000"/>
                  </a:outerShdw>
                </a:effectLst>
              </a:rPr>
              <a:t>Find ...</a:t>
            </a:r>
            <a:endParaRPr lang="en-US" sz="3600" dirty="0"/>
          </a:p>
          <a:p>
            <a:pPr lvl="0"/>
            <a:r>
              <a:rPr lang="en-US" sz="3600" b="1" dirty="0">
                <a:effectLst>
                  <a:outerShdw blurRad="50800" algn="tl">
                    <a:srgbClr val="000000"/>
                  </a:outerShdw>
                </a:effectLst>
              </a:rPr>
              <a:t> a linker of contrast</a:t>
            </a:r>
            <a:endParaRPr lang="en-US" sz="3600" dirty="0"/>
          </a:p>
          <a:p>
            <a:pPr lvl="0"/>
            <a:r>
              <a:rPr lang="en-US" sz="3600" b="1" dirty="0">
                <a:effectLst>
                  <a:outerShdw blurRad="50800" algn="tl">
                    <a:srgbClr val="000000"/>
                  </a:outerShdw>
                </a:effectLst>
              </a:rPr>
              <a:t> a linker of exemplification</a:t>
            </a:r>
            <a:endParaRPr lang="en-US" sz="3600" dirty="0"/>
          </a:p>
          <a:p>
            <a:pPr lvl="0"/>
            <a:r>
              <a:rPr lang="en-US" sz="3600" b="1" dirty="0">
                <a:effectLst>
                  <a:outerShdw blurRad="50800" algn="tl">
                    <a:srgbClr val="000000"/>
                  </a:outerShdw>
                </a:effectLst>
              </a:rPr>
              <a:t> a linker of addition</a:t>
            </a:r>
            <a:endParaRPr lang="en-US" sz="3600" dirty="0"/>
          </a:p>
          <a:p>
            <a:r>
              <a:rPr lang="tr-TR" sz="3600" b="1" dirty="0">
                <a:effectLst>
                  <a:outerShdw blurRad="50800" algn="tl">
                    <a:srgbClr val="000000"/>
                  </a:outerShdw>
                </a:effectLst>
              </a:rPr>
              <a:t> a linker of effect</a:t>
            </a:r>
            <a:r>
              <a:rPr lang="en-US" sz="3600" dirty="0"/>
              <a:t> </a:t>
            </a:r>
          </a:p>
        </p:txBody>
      </p:sp>
    </p:spTree>
    <p:extLst>
      <p:ext uri="{BB962C8B-B14F-4D97-AF65-F5344CB8AC3E}">
        <p14:creationId xmlns:p14="http://schemas.microsoft.com/office/powerpoint/2010/main" xmlns="" val="353822246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224" y="785794"/>
            <a:ext cx="2735770" cy="646331"/>
          </a:xfrm>
          <a:prstGeom prst="rect">
            <a:avLst/>
          </a:prstGeom>
        </p:spPr>
        <p:txBody>
          <a:bodyPr wrap="none">
            <a:spAutoFit/>
          </a:bodyPr>
          <a:lstStyle/>
          <a:p>
            <a:r>
              <a:rPr lang="tr-TR" sz="3600" b="1" dirty="0">
                <a:effectLst>
                  <a:outerShdw blurRad="50800" algn="tl">
                    <a:srgbClr val="000000"/>
                  </a:outerShdw>
                </a:effectLst>
              </a:rPr>
              <a:t>GRAMMAR:</a:t>
            </a:r>
            <a:endParaRPr lang="en-US" sz="3600" dirty="0"/>
          </a:p>
        </p:txBody>
      </p:sp>
      <p:sp>
        <p:nvSpPr>
          <p:cNvPr id="8" name="Rectangle 7"/>
          <p:cNvSpPr/>
          <p:nvPr/>
        </p:nvSpPr>
        <p:spPr>
          <a:xfrm>
            <a:off x="1214414" y="1714488"/>
            <a:ext cx="4572000" cy="2585323"/>
          </a:xfrm>
          <a:prstGeom prst="rect">
            <a:avLst/>
          </a:prstGeom>
        </p:spPr>
        <p:txBody>
          <a:bodyPr>
            <a:spAutoFit/>
          </a:bodyPr>
          <a:lstStyle/>
          <a:p>
            <a:pPr lvl="0"/>
            <a:r>
              <a:rPr lang="en-US" sz="3600" b="1" dirty="0">
                <a:effectLst>
                  <a:outerShdw blurRad="50800" algn="tl">
                    <a:srgbClr val="000000"/>
                  </a:outerShdw>
                </a:effectLst>
              </a:rPr>
              <a:t>Which tense has the writer used a lot?</a:t>
            </a:r>
            <a:endParaRPr lang="en-US" sz="3600" dirty="0"/>
          </a:p>
          <a:p>
            <a:pPr lvl="0"/>
            <a:r>
              <a:rPr lang="en-US" sz="3600" b="1" dirty="0">
                <a:effectLst>
                  <a:outerShdw blurRad="50800" algn="tl">
                    <a:srgbClr val="000000"/>
                  </a:outerShdw>
                </a:effectLst>
              </a:rPr>
              <a:t>Which modal verbs has the writer used?</a:t>
            </a:r>
            <a:endParaRPr lang="en-US" sz="3600" dirty="0"/>
          </a:p>
          <a:p>
            <a:r>
              <a:rPr lang="tr-TR" b="1" dirty="0">
                <a:effectLst>
                  <a:outerShdw blurRad="50800" algn="tl">
                    <a:srgbClr val="000000"/>
                  </a:outerShdw>
                </a:effectLst>
              </a:rPr>
              <a:t> </a:t>
            </a:r>
            <a:endParaRPr lang="en-US" dirty="0"/>
          </a:p>
        </p:txBody>
      </p:sp>
    </p:spTree>
    <p:extLst>
      <p:ext uri="{BB962C8B-B14F-4D97-AF65-F5344CB8AC3E}">
        <p14:creationId xmlns:p14="http://schemas.microsoft.com/office/powerpoint/2010/main" xmlns="" val="1854492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785786" y="1071546"/>
            <a:ext cx="6477000" cy="342508"/>
          </a:xfrm>
          <a:prstGeom prst="rect">
            <a:avLst/>
          </a:prstGeo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endParaRPr lang="fr-FR" sz="2000" b="1" dirty="0" smtClean="0">
              <a:effectLst>
                <a:outerShdw blurRad="50800" algn="tl">
                  <a:srgbClr val="000000"/>
                </a:outerShdw>
              </a:effectLst>
            </a:endParaRPr>
          </a:p>
          <a:p>
            <a:r>
              <a:rPr lang="fr-FR" sz="2400" b="1" dirty="0" err="1" smtClean="0">
                <a:solidFill>
                  <a:schemeClr val="accent1">
                    <a:lumMod val="60000"/>
                    <a:lumOff val="40000"/>
                  </a:schemeClr>
                </a:solidFill>
                <a:effectLst>
                  <a:outerShdw blurRad="50800" algn="tl">
                    <a:srgbClr val="000000"/>
                  </a:outerShdw>
                </a:effectLst>
              </a:rPr>
              <a:t>References</a:t>
            </a:r>
            <a:r>
              <a:rPr lang="fr-FR" sz="2400" b="1" dirty="0" smtClean="0">
                <a:solidFill>
                  <a:schemeClr val="accent1">
                    <a:lumMod val="60000"/>
                    <a:lumOff val="40000"/>
                  </a:schemeClr>
                </a:solidFill>
                <a:effectLst>
                  <a:outerShdw blurRad="50800" algn="tl">
                    <a:srgbClr val="000000"/>
                  </a:outerShdw>
                </a:effectLst>
              </a:rPr>
              <a:t> </a:t>
            </a:r>
            <a:endParaRPr lang="fr-FR" sz="2000" b="1" dirty="0" smtClean="0">
              <a:solidFill>
                <a:schemeClr val="accent1">
                  <a:lumMod val="60000"/>
                  <a:lumOff val="40000"/>
                </a:schemeClr>
              </a:solidFill>
              <a:effectLst>
                <a:outerShdw blurRad="50800" algn="tl">
                  <a:srgbClr val="000000"/>
                </a:outerShdw>
              </a:effectLst>
            </a:endParaRPr>
          </a:p>
          <a:p>
            <a:r>
              <a:rPr lang="tr-TR" sz="2000" b="1" dirty="0" smtClean="0">
                <a:effectLst>
                  <a:outerShdw blurRad="50800" algn="tl">
                    <a:srgbClr val="000000"/>
                  </a:outerShdw>
                </a:effectLst>
              </a:rPr>
              <a:t>https</a:t>
            </a:r>
            <a:r>
              <a:rPr lang="tr-TR" sz="2000" b="1" dirty="0" smtClean="0">
                <a:effectLst>
                  <a:outerShdw blurRad="50800" algn="tl">
                    <a:srgbClr val="000000"/>
                  </a:outerShdw>
                </a:effectLst>
              </a:rPr>
              <a:t>://</a:t>
            </a:r>
            <a:r>
              <a:rPr lang="tr-TR" sz="2000" b="1" dirty="0" smtClean="0">
                <a:effectLst>
                  <a:outerShdw blurRad="50800" algn="tl">
                    <a:srgbClr val="000000"/>
                  </a:outerShdw>
                </a:effectLst>
              </a:rPr>
              <a:t>en.wikipedia.org/wiki/Opinion_piece</a:t>
            </a:r>
            <a:endParaRPr lang="en-US" sz="2000" dirty="0"/>
          </a:p>
        </p:txBody>
      </p:sp>
    </p:spTree>
    <p:extLst>
      <p:ext uri="{BB962C8B-B14F-4D97-AF65-F5344CB8AC3E}">
        <p14:creationId xmlns:p14="http://schemas.microsoft.com/office/powerpoint/2010/main" xmlns="" val="61355868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32040" y="692696"/>
            <a:ext cx="184666" cy="923330"/>
          </a:xfrm>
          <a:prstGeom prst="rect">
            <a:avLst/>
          </a:prstGeom>
        </p:spPr>
        <p:txBody>
          <a:bodyPr wrap="none">
            <a:spAutoFit/>
          </a:bodyPr>
          <a:lstStyle/>
          <a:p>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2915816" y="2780928"/>
            <a:ext cx="4572000" cy="369332"/>
          </a:xfrm>
          <a:prstGeom prst="rect">
            <a:avLst/>
          </a:prstGeom>
        </p:spPr>
        <p:txBody>
          <a:bodyPr>
            <a:spAutoFit/>
          </a:bodyPr>
          <a:lstStyle/>
          <a:p>
            <a:r>
              <a:rPr lang="tr-TR" b="1" dirty="0">
                <a:effectLst>
                  <a:outerShdw blurRad="50800" algn="tl">
                    <a:srgbClr val="000000"/>
                  </a:outerShdw>
                </a:effectLst>
              </a:rPr>
              <a:t> </a:t>
            </a:r>
            <a:endParaRPr lang="en-US" dirty="0"/>
          </a:p>
        </p:txBody>
      </p:sp>
      <p:pic>
        <p:nvPicPr>
          <p:cNvPr id="9" name="Picture 8"/>
          <p:cNvPicPr>
            <a:picLocks noChangeAspect="1"/>
          </p:cNvPicPr>
          <p:nvPr/>
        </p:nvPicPr>
        <p:blipFill>
          <a:blip r:embed="rId2"/>
          <a:stretch>
            <a:fillRect/>
          </a:stretch>
        </p:blipFill>
        <p:spPr>
          <a:xfrm>
            <a:off x="12186" y="0"/>
            <a:ext cx="9263427" cy="6858000"/>
          </a:xfrm>
          <a:prstGeom prst="rect">
            <a:avLst/>
          </a:prstGeom>
        </p:spPr>
      </p:pic>
    </p:spTree>
    <p:extLst>
      <p:ext uri="{BB962C8B-B14F-4D97-AF65-F5344CB8AC3E}">
        <p14:creationId xmlns:p14="http://schemas.microsoft.com/office/powerpoint/2010/main" xmlns="" val="106675860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6201" y="692696"/>
            <a:ext cx="5015290" cy="923330"/>
          </a:xfrm>
          <a:prstGeom prst="rect">
            <a:avLst/>
          </a:prstGeom>
          <a:noFill/>
        </p:spPr>
        <p:txBody>
          <a:bodyPr wrap="none">
            <a:spAutoFit/>
          </a:bodyPr>
          <a:lstStyle/>
          <a:p>
            <a:pPr algn="ctr" fontAlgn="auto">
              <a:spcBef>
                <a:spcPts val="0"/>
              </a:spcBef>
              <a:spcAft>
                <a:spcPts val="0"/>
              </a:spcAft>
              <a:defRPr/>
            </a:pPr>
            <a:r>
              <a:rPr lang="tr-TR"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Opinion Paragraph</a:t>
            </a:r>
          </a:p>
        </p:txBody>
      </p:sp>
      <p:pic>
        <p:nvPicPr>
          <p:cNvPr id="3" name="Picture 2"/>
          <p:cNvPicPr>
            <a:picLocks noChangeAspect="1"/>
          </p:cNvPicPr>
          <p:nvPr/>
        </p:nvPicPr>
        <p:blipFill>
          <a:blip r:embed="rId2"/>
          <a:stretch>
            <a:fillRect/>
          </a:stretch>
        </p:blipFill>
        <p:spPr>
          <a:xfrm>
            <a:off x="0" y="0"/>
            <a:ext cx="9259635" cy="6858000"/>
          </a:xfrm>
          <a:prstGeom prst="rect">
            <a:avLst/>
          </a:prstGeom>
        </p:spPr>
      </p:pic>
    </p:spTree>
    <p:extLst>
      <p:ext uri="{BB962C8B-B14F-4D97-AF65-F5344CB8AC3E}">
        <p14:creationId xmlns:p14="http://schemas.microsoft.com/office/powerpoint/2010/main" xmlns="" val="113984576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Nature!</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Content Placeholder 4"/>
          <p:cNvSpPr>
            <a:spLocks noGrp="1"/>
          </p:cNvSpPr>
          <p:nvPr>
            <p:ph idx="1"/>
          </p:nvPr>
        </p:nvSpPr>
        <p:spPr>
          <a:xfrm>
            <a:off x="571472" y="1735138"/>
            <a:ext cx="7656541" cy="4056062"/>
          </a:xfrm>
        </p:spPr>
        <p:txBody>
          <a:bodyPr>
            <a:normAutofit/>
          </a:bodyPr>
          <a:lstStyle/>
          <a:p>
            <a:pPr algn="just">
              <a:buFont typeface="Arial" pitchFamily="34" charset="0"/>
              <a:buChar char="•"/>
            </a:pPr>
            <a:r>
              <a:rPr lang="en-US" sz="3600" b="1" dirty="0" smtClean="0">
                <a:latin typeface="Times New Roman" pitchFamily="18" charset="0"/>
                <a:cs typeface="Times New Roman" pitchFamily="18" charset="0"/>
              </a:rPr>
              <a:t>An opinion piece is an </a:t>
            </a:r>
            <a:r>
              <a:rPr lang="en-US" sz="3600" b="1" dirty="0" smtClean="0">
                <a:latin typeface="Times New Roman" pitchFamily="18" charset="0"/>
                <a:cs typeface="Times New Roman" pitchFamily="18" charset="0"/>
              </a:rPr>
              <a:t>article usually </a:t>
            </a:r>
            <a:r>
              <a:rPr lang="en-US" sz="3600" b="1" dirty="0" smtClean="0">
                <a:latin typeface="Times New Roman" pitchFamily="18" charset="0"/>
                <a:cs typeface="Times New Roman" pitchFamily="18" charset="0"/>
              </a:rPr>
              <a:t>published in a </a:t>
            </a:r>
            <a:r>
              <a:rPr lang="en-US" sz="3600" b="1" dirty="0" smtClean="0">
                <a:latin typeface="Times New Roman" pitchFamily="18" charset="0"/>
                <a:cs typeface="Times New Roman" pitchFamily="18" charset="0"/>
                <a:hlinkClick r:id="rId2" tooltip="Newspaper"/>
              </a:rPr>
              <a:t>newspaper</a:t>
            </a:r>
            <a:r>
              <a:rPr lang="en-US" sz="3600" b="1" dirty="0" smtClean="0">
                <a:latin typeface="Times New Roman" pitchFamily="18" charset="0"/>
                <a:cs typeface="Times New Roman" pitchFamily="18" charset="0"/>
              </a:rPr>
              <a:t> or </a:t>
            </a:r>
            <a:r>
              <a:rPr lang="en-US" sz="3600" b="1" dirty="0" smtClean="0">
                <a:latin typeface="Times New Roman" pitchFamily="18" charset="0"/>
                <a:cs typeface="Times New Roman" pitchFamily="18" charset="0"/>
                <a:hlinkClick r:id="rId3" tooltip="Magazine"/>
              </a:rPr>
              <a:t>magazine</a:t>
            </a:r>
            <a:r>
              <a:rPr lang="en-US" sz="3600" b="1" dirty="0" smtClean="0">
                <a:latin typeface="Times New Roman" pitchFamily="18" charset="0"/>
                <a:cs typeface="Times New Roman" pitchFamily="18" charset="0"/>
              </a:rPr>
              <a:t>, that mainly reflects the author's opinion about a subject. Opinion pieces are featured in many periodicals.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3170445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071546"/>
            <a:ext cx="7313613" cy="86836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en-US" sz="3200" b="1" dirty="0" smtClean="0">
                <a:solidFill>
                  <a:srgbClr val="FF0000"/>
                </a:solidFill>
                <a:latin typeface="Times New Roman" pitchFamily="18" charset="0"/>
                <a:cs typeface="Times New Roman" pitchFamily="18" charset="0"/>
              </a:rPr>
              <a:t>Editorial</a:t>
            </a:r>
            <a:r>
              <a:rPr lang="en-US" sz="32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Opinion </a:t>
            </a:r>
            <a:r>
              <a:rPr lang="en-US" sz="2800" dirty="0" smtClean="0">
                <a:latin typeface="Times New Roman" pitchFamily="18" charset="0"/>
                <a:cs typeface="Times New Roman" pitchFamily="18" charset="0"/>
              </a:rPr>
              <a:t>pieces may take the form of an editorial, usually written by the senior editorial staff or publisher of the publication, such as the </a:t>
            </a:r>
            <a:r>
              <a:rPr lang="en-US" sz="2800" i="1" dirty="0" smtClean="0">
                <a:latin typeface="Times New Roman" pitchFamily="18" charset="0"/>
                <a:cs typeface="Times New Roman" pitchFamily="18" charset="0"/>
                <a:hlinkClick r:id="rId2" tooltip="New York Times"/>
              </a:rPr>
              <a:t>New York Times</a:t>
            </a:r>
            <a:r>
              <a:rPr lang="en-US" sz="2800" baseline="30000" dirty="0" smtClean="0">
                <a:latin typeface="Times New Roman" pitchFamily="18" charset="0"/>
                <a:cs typeface="Times New Roman" pitchFamily="18" charset="0"/>
                <a:hlinkClick r:id="rId3"/>
              </a:rPr>
              <a:t>[1]</a:t>
            </a:r>
            <a:r>
              <a:rPr lang="en-US" sz="2800" dirty="0" smtClean="0">
                <a:latin typeface="Times New Roman" pitchFamily="18" charset="0"/>
                <a:cs typeface="Times New Roman" pitchFamily="18" charset="0"/>
              </a:rPr>
              <a:t> and the </a:t>
            </a:r>
            <a:r>
              <a:rPr lang="en-US" sz="2800" i="1" dirty="0" smtClean="0">
                <a:latin typeface="Times New Roman" pitchFamily="18" charset="0"/>
                <a:cs typeface="Times New Roman" pitchFamily="18" charset="0"/>
                <a:hlinkClick r:id="rId4" tooltip="Boston Globe"/>
              </a:rPr>
              <a:t>Boston Globe</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hlinkClick r:id="rId3"/>
              </a:rPr>
              <a:t>[2]</a:t>
            </a:r>
            <a:r>
              <a:rPr lang="en-US" sz="2800" dirty="0" smtClean="0">
                <a:latin typeface="Times New Roman" pitchFamily="18" charset="0"/>
                <a:cs typeface="Times New Roman" pitchFamily="18" charset="0"/>
              </a:rPr>
              <a:t> Editorials </a:t>
            </a:r>
            <a:r>
              <a:rPr lang="en-US" sz="2800" dirty="0" smtClean="0">
                <a:latin typeface="Times New Roman" pitchFamily="18" charset="0"/>
                <a:cs typeface="Times New Roman" pitchFamily="18" charset="0"/>
              </a:rPr>
              <a:t>are classified under the heading "opinion."</a:t>
            </a:r>
            <a:endParaRPr lang="en-U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1026" name="Picture 2" descr="C:\Users\skuy\Desktop\opinion.PNG"/>
          <p:cNvPicPr>
            <a:picLocks noGrp="1" noChangeAspect="1" noChangeArrowheads="1"/>
          </p:cNvPicPr>
          <p:nvPr>
            <p:ph idx="1"/>
          </p:nvPr>
        </p:nvPicPr>
        <p:blipFill>
          <a:blip r:embed="rId5"/>
          <a:srcRect/>
          <a:stretch>
            <a:fillRect/>
          </a:stretch>
        </p:blipFill>
        <p:spPr bwMode="auto">
          <a:xfrm>
            <a:off x="571500" y="3000372"/>
            <a:ext cx="7656513" cy="3071833"/>
          </a:xfrm>
          <a:prstGeom prst="rect">
            <a:avLst/>
          </a:prstGeom>
          <a:noFill/>
        </p:spPr>
      </p:pic>
    </p:spTree>
    <p:extLst>
      <p:ext uri="{BB962C8B-B14F-4D97-AF65-F5344CB8AC3E}">
        <p14:creationId xmlns:p14="http://schemas.microsoft.com/office/powerpoint/2010/main" xmlns="" val="33170445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158" y="785794"/>
            <a:ext cx="8572560" cy="5286412"/>
          </a:xfrm>
        </p:spPr>
        <p:txBody>
          <a:bodyPr>
            <a:normAutofit fontScale="92500" lnSpcReduction="10000"/>
          </a:bodyPr>
          <a:lstStyle/>
          <a:p>
            <a:pPr algn="just">
              <a:buNone/>
            </a:pPr>
            <a:r>
              <a:rPr lang="en-US" sz="3900" b="1" dirty="0" smtClean="0">
                <a:solidFill>
                  <a:srgbClr val="FF0000"/>
                </a:solidFill>
                <a:latin typeface="Times New Roman" pitchFamily="18" charset="0"/>
                <a:cs typeface="Times New Roman" pitchFamily="18" charset="0"/>
              </a:rPr>
              <a:t>Column </a:t>
            </a:r>
            <a:endParaRPr lang="en-US" sz="3600" b="1" dirty="0" smtClean="0">
              <a:solidFill>
                <a:srgbClr val="FF0000"/>
              </a:solidFill>
              <a:latin typeface="Times New Roman" pitchFamily="18" charset="0"/>
              <a:cs typeface="Times New Roman" pitchFamily="18" charset="0"/>
            </a:endParaRPr>
          </a:p>
          <a:p>
            <a:pPr algn="just">
              <a:buFont typeface="Arial" pitchFamily="34" charset="0"/>
              <a:buChar char="•"/>
            </a:pPr>
            <a:r>
              <a:rPr lang="en-US" sz="3600" b="1" dirty="0" smtClean="0">
                <a:latin typeface="Times New Roman" pitchFamily="18" charset="0"/>
                <a:cs typeface="Times New Roman" pitchFamily="18" charset="0"/>
              </a:rPr>
              <a:t>Other </a:t>
            </a:r>
            <a:r>
              <a:rPr lang="en-US" sz="3600" b="1" dirty="0" smtClean="0">
                <a:latin typeface="Times New Roman" pitchFamily="18" charset="0"/>
                <a:cs typeface="Times New Roman" pitchFamily="18" charset="0"/>
              </a:rPr>
              <a:t>opinion pieces may be written by a (regular or guest) </a:t>
            </a:r>
            <a:r>
              <a:rPr lang="en-US" sz="3600" b="1" dirty="0" smtClean="0">
                <a:latin typeface="Times New Roman" pitchFamily="18" charset="0"/>
                <a:cs typeface="Times New Roman" pitchFamily="18" charset="0"/>
                <a:hlinkClick r:id="rId2" tooltip="Columnist"/>
              </a:rPr>
              <a:t>columnist</a:t>
            </a:r>
            <a:r>
              <a:rPr lang="en-US" sz="3600" b="1" dirty="0" smtClean="0">
                <a:latin typeface="Times New Roman" pitchFamily="18" charset="0"/>
                <a:cs typeface="Times New Roman" pitchFamily="18" charset="0"/>
              </a:rPr>
              <a:t>. Such pieces, referred to as "columns", may be strongly opinionated, and the opinion expressed is that of the writer (and not the periodical). However, not all columns are opinion pieces; for example, columnists may write columns that are </a:t>
            </a:r>
            <a:r>
              <a:rPr lang="en-US" sz="3600" b="1" dirty="0" smtClean="0">
                <a:latin typeface="Times New Roman" pitchFamily="18" charset="0"/>
                <a:cs typeface="Times New Roman" pitchFamily="18" charset="0"/>
                <a:hlinkClick r:id="rId3" tooltip="Nonsensical"/>
              </a:rPr>
              <a:t>nonsensical</a:t>
            </a:r>
            <a:r>
              <a:rPr lang="en-US" sz="3600" b="1" dirty="0" smtClean="0">
                <a:latin typeface="Times New Roman" pitchFamily="18" charset="0"/>
                <a:cs typeface="Times New Roman" pitchFamily="18" charset="0"/>
              </a:rPr>
              <a:t> and solely intended for their </a:t>
            </a:r>
            <a:r>
              <a:rPr lang="en-US" sz="3600" b="1" dirty="0" err="1" smtClean="0">
                <a:latin typeface="Times New Roman" pitchFamily="18" charset="0"/>
                <a:cs typeface="Times New Roman" pitchFamily="18" charset="0"/>
                <a:hlinkClick r:id="rId4" tooltip="Humour"/>
              </a:rPr>
              <a:t>humouristic</a:t>
            </a:r>
            <a:r>
              <a:rPr lang="en-US" sz="3600" b="1" dirty="0" smtClean="0">
                <a:latin typeface="Times New Roman" pitchFamily="18" charset="0"/>
                <a:cs typeface="Times New Roman" pitchFamily="18" charset="0"/>
              </a:rPr>
              <a:t> effect.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3170445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596" y="357166"/>
            <a:ext cx="8001056" cy="5929354"/>
          </a:xfrm>
        </p:spPr>
        <p:txBody>
          <a:bodyPr>
            <a:noAutofit/>
          </a:bodyPr>
          <a:lstStyle/>
          <a:p>
            <a:pPr algn="just">
              <a:buNone/>
            </a:pPr>
            <a:r>
              <a:rPr lang="en-US" sz="3600" b="1" dirty="0" smtClean="0">
                <a:solidFill>
                  <a:srgbClr val="FF0000"/>
                </a:solidFill>
              </a:rPr>
              <a:t>op-ed</a:t>
            </a:r>
            <a:endParaRPr lang="en-US" sz="2800" b="1" dirty="0" smtClean="0">
              <a:solidFill>
                <a:srgbClr val="FF0000"/>
              </a:solidFill>
            </a:endParaRPr>
          </a:p>
          <a:p>
            <a:pPr algn="just"/>
            <a:r>
              <a:rPr lang="en-US" sz="2800" b="1" dirty="0" smtClean="0"/>
              <a:t>An </a:t>
            </a:r>
            <a:r>
              <a:rPr lang="en-US" sz="2800" b="1" dirty="0" smtClean="0"/>
              <a:t>op-ed (abbreviated from "opposite the editorial page") is an opinion piece that appears on a page in the newspaper dedicated solely to them, often written by a subject-matter expert, a person with a unique perspective on an issue, or a regular columnist employed by the paper. Op-</a:t>
            </a:r>
            <a:r>
              <a:rPr lang="en-US" sz="2800" b="1" dirty="0" err="1" smtClean="0"/>
              <a:t>eds</a:t>
            </a:r>
            <a:r>
              <a:rPr lang="en-US" sz="2800" b="1" dirty="0" smtClean="0"/>
              <a:t> may be solicited by the editorial staff, but may also be submitted by the author for publication. Although the decision to publish such a piece rests with the editorial board, any opinions expressed are those of the author. </a:t>
            </a:r>
            <a:endParaRPr lang="en-US" sz="2800" b="1" dirty="0"/>
          </a:p>
        </p:txBody>
      </p:sp>
    </p:spTree>
    <p:extLst>
      <p:ext uri="{BB962C8B-B14F-4D97-AF65-F5344CB8AC3E}">
        <p14:creationId xmlns:p14="http://schemas.microsoft.com/office/powerpoint/2010/main" xmlns="" val="33170445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452" y="404664"/>
            <a:ext cx="7921266" cy="1446550"/>
          </a:xfrm>
          <a:prstGeom prst="rect">
            <a:avLst/>
          </a:prstGeom>
          <a:noFill/>
        </p:spPr>
        <p:txBody>
          <a:bodyPr wrap="square" lIns="91440" tIns="45720" rIns="91440" bIns="45720">
            <a:spAutoFit/>
          </a:bodyPr>
          <a:lstStyle/>
          <a:p>
            <a:pPr algn="ctr"/>
            <a:r>
              <a:rPr lang="en-CA"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to write an opinion sentence</a:t>
            </a:r>
            <a:endParaRPr lang="en-C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785918" y="2000240"/>
            <a:ext cx="6192688" cy="3416320"/>
          </a:xfrm>
          <a:prstGeom prst="rect">
            <a:avLst/>
          </a:prstGeom>
          <a:noFill/>
        </p:spPr>
        <p:txBody>
          <a:bodyPr wrap="square" rtlCol="0">
            <a:spAutoFit/>
          </a:bodyPr>
          <a:lstStyle/>
          <a:p>
            <a:pPr marL="285750" indent="-285750">
              <a:buFont typeface="Arial"/>
              <a:buChar char="•"/>
            </a:pPr>
            <a:r>
              <a:rPr lang="en-US" sz="3600" dirty="0" smtClean="0">
                <a:solidFill>
                  <a:schemeClr val="tx1">
                    <a:lumMod val="95000"/>
                    <a:lumOff val="5000"/>
                  </a:schemeClr>
                </a:solidFill>
                <a:latin typeface="Times New Roman" pitchFamily="18" charset="0"/>
                <a:cs typeface="Times New Roman" pitchFamily="18" charset="0"/>
              </a:rPr>
              <a:t>In my opinion</a:t>
            </a:r>
            <a:r>
              <a:rPr lang="en-US" sz="3600" dirty="0" smtClean="0">
                <a:solidFill>
                  <a:schemeClr val="tx1">
                    <a:lumMod val="95000"/>
                    <a:lumOff val="5000"/>
                  </a:schemeClr>
                </a:solidFill>
                <a:latin typeface="Times New Roman" pitchFamily="18" charset="0"/>
                <a:cs typeface="Times New Roman" pitchFamily="18" charset="0"/>
              </a:rPr>
              <a:t>,…..</a:t>
            </a:r>
            <a:endParaRPr lang="en-US" sz="3600" dirty="0" smtClean="0">
              <a:solidFill>
                <a:schemeClr val="tx1">
                  <a:lumMod val="95000"/>
                  <a:lumOff val="5000"/>
                </a:schemeClr>
              </a:solidFill>
              <a:latin typeface="Times New Roman" pitchFamily="18" charset="0"/>
              <a:cs typeface="Times New Roman" pitchFamily="18" charset="0"/>
            </a:endParaRPr>
          </a:p>
          <a:p>
            <a:pPr marL="285750" indent="-285750">
              <a:buFont typeface="Arial"/>
              <a:buChar char="•"/>
            </a:pPr>
            <a:r>
              <a:rPr lang="en-US" sz="3600" dirty="0" smtClean="0">
                <a:solidFill>
                  <a:schemeClr val="tx1">
                    <a:lumMod val="95000"/>
                    <a:lumOff val="5000"/>
                  </a:schemeClr>
                </a:solidFill>
                <a:latin typeface="Times New Roman" pitchFamily="18" charset="0"/>
                <a:cs typeface="Times New Roman" pitchFamily="18" charset="0"/>
              </a:rPr>
              <a:t>In my view, + sentence</a:t>
            </a:r>
          </a:p>
          <a:p>
            <a:pPr marL="285750" indent="-285750">
              <a:buFont typeface="Arial"/>
              <a:buChar char="•"/>
            </a:pPr>
            <a:r>
              <a:rPr lang="en-US" sz="3600" dirty="0" smtClean="0">
                <a:solidFill>
                  <a:schemeClr val="tx1">
                    <a:lumMod val="95000"/>
                    <a:lumOff val="5000"/>
                  </a:schemeClr>
                </a:solidFill>
                <a:latin typeface="Times New Roman" pitchFamily="18" charset="0"/>
                <a:cs typeface="Times New Roman" pitchFamily="18" charset="0"/>
              </a:rPr>
              <a:t>I believe that + sentence</a:t>
            </a:r>
          </a:p>
          <a:p>
            <a:pPr marL="285750" indent="-285750">
              <a:buFont typeface="Arial"/>
              <a:buChar char="•"/>
            </a:pPr>
            <a:r>
              <a:rPr lang="en-US" sz="3600" dirty="0" smtClean="0">
                <a:solidFill>
                  <a:schemeClr val="tx1">
                    <a:lumMod val="95000"/>
                    <a:lumOff val="5000"/>
                  </a:schemeClr>
                </a:solidFill>
                <a:latin typeface="Times New Roman" pitchFamily="18" charset="0"/>
                <a:cs typeface="Times New Roman" pitchFamily="18" charset="0"/>
              </a:rPr>
              <a:t>I think (that) + sentence</a:t>
            </a:r>
          </a:p>
          <a:p>
            <a:pPr marL="285750" indent="-285750">
              <a:buFont typeface="Arial"/>
              <a:buChar char="•"/>
            </a:pPr>
            <a:endParaRPr lang="en-US" sz="3600" dirty="0" smtClean="0"/>
          </a:p>
          <a:p>
            <a:pPr marL="285750" indent="-285750">
              <a:buFont typeface="Arial"/>
              <a:buChar char="•"/>
            </a:pPr>
            <a:endParaRPr lang="en-US" sz="3600" dirty="0"/>
          </a:p>
        </p:txBody>
      </p:sp>
    </p:spTree>
    <p:extLst>
      <p:ext uri="{BB962C8B-B14F-4D97-AF65-F5344CB8AC3E}">
        <p14:creationId xmlns:p14="http://schemas.microsoft.com/office/powerpoint/2010/main" xmlns="" val="1980020921"/>
      </p:ext>
    </p:extLst>
  </p:cSld>
  <p:clrMapOvr>
    <a:masterClrMapping/>
  </p:clrMapOvr>
  <mc:AlternateContent xmlns:mc="http://schemas.openxmlformats.org/markup-compatibility/2006">
    <mc:Choice xmlns:p14="http://schemas.microsoft.com/office/powerpoint/2010/main" xmlns=""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756" y="231031"/>
            <a:ext cx="414811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Signal Words</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TextBox 6"/>
          <p:cNvSpPr txBox="1"/>
          <p:nvPr/>
        </p:nvSpPr>
        <p:spPr>
          <a:xfrm>
            <a:off x="714348" y="1285860"/>
            <a:ext cx="5544616" cy="646331"/>
          </a:xfrm>
          <a:prstGeom prst="rect">
            <a:avLst/>
          </a:prstGeom>
          <a:noFill/>
        </p:spPr>
        <p:txBody>
          <a:bodyPr wrap="square" rtlCol="0">
            <a:spAutoFit/>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Listing Order </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2786050" y="2214554"/>
            <a:ext cx="3592990" cy="3108543"/>
          </a:xfrm>
          <a:prstGeom prst="rect">
            <a:avLst/>
          </a:prstGeom>
          <a:noFill/>
        </p:spPr>
        <p:txBody>
          <a:bodyPr wrap="square" rtlCol="0">
            <a:spAutoFit/>
          </a:bodyPr>
          <a:lstStyle/>
          <a:p>
            <a:pPr algn="ctr"/>
            <a:r>
              <a:rPr lang="en-US" sz="2800" b="1" dirty="0" smtClean="0"/>
              <a:t>First,..</a:t>
            </a:r>
          </a:p>
          <a:p>
            <a:pPr algn="ctr"/>
            <a:r>
              <a:rPr lang="en-US" sz="2800" b="1" dirty="0" smtClean="0"/>
              <a:t>First of all,..</a:t>
            </a:r>
          </a:p>
          <a:p>
            <a:pPr algn="ctr"/>
            <a:r>
              <a:rPr lang="en-US" sz="2800" b="1" dirty="0" smtClean="0"/>
              <a:t>Second,…</a:t>
            </a:r>
          </a:p>
          <a:p>
            <a:pPr algn="ctr"/>
            <a:r>
              <a:rPr lang="en-US" sz="2800" b="1" dirty="0" smtClean="0"/>
              <a:t>Third,…</a:t>
            </a:r>
          </a:p>
          <a:p>
            <a:pPr algn="ctr"/>
            <a:r>
              <a:rPr lang="en-US" sz="2800" b="1" dirty="0" smtClean="0"/>
              <a:t>In addition,…</a:t>
            </a:r>
          </a:p>
          <a:p>
            <a:pPr algn="ctr"/>
            <a:r>
              <a:rPr lang="en-US" sz="2800" b="1" dirty="0" smtClean="0"/>
              <a:t>Also,…</a:t>
            </a:r>
          </a:p>
          <a:p>
            <a:pPr algn="ctr"/>
            <a:r>
              <a:rPr lang="en-US" sz="2800" b="1" dirty="0" smtClean="0"/>
              <a:t>Finally,</a:t>
            </a:r>
            <a:endParaRPr lang="en-US" sz="2800" b="1" dirty="0"/>
          </a:p>
        </p:txBody>
      </p:sp>
    </p:spTree>
    <p:extLst>
      <p:ext uri="{BB962C8B-B14F-4D97-AF65-F5344CB8AC3E}">
        <p14:creationId xmlns:p14="http://schemas.microsoft.com/office/powerpoint/2010/main" xmlns="" val="1272959986"/>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15700" y="692696"/>
            <a:ext cx="463748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i="1" dirty="0" smtClean="0">
                <a:ln w="11430"/>
                <a:solidFill>
                  <a:srgbClr val="FF0000"/>
                </a:solidFill>
                <a:effectLst>
                  <a:outerShdw blurRad="50800" dist="39000" dir="5460000" algn="tl">
                    <a:srgbClr val="000000">
                      <a:alpha val="38000"/>
                    </a:srgbClr>
                  </a:outerShdw>
                </a:effectLst>
              </a:rPr>
              <a:t>To give a reason</a:t>
            </a:r>
            <a:endParaRPr lang="tr-TR" sz="5400" b="1" i="1" dirty="0" smtClean="0">
              <a:ln w="11430"/>
              <a:solidFill>
                <a:srgbClr val="FF0000"/>
              </a:solidFill>
              <a:effectLst>
                <a:outerShdw blurRad="50800" dist="39000" dir="5460000" algn="tl">
                  <a:srgbClr val="000000">
                    <a:alpha val="38000"/>
                  </a:srgbClr>
                </a:outerShdw>
              </a:effectLst>
            </a:endParaRPr>
          </a:p>
        </p:txBody>
      </p:sp>
      <p:sp>
        <p:nvSpPr>
          <p:cNvPr id="3" name="Rectangle 2"/>
          <p:cNvSpPr/>
          <p:nvPr/>
        </p:nvSpPr>
        <p:spPr>
          <a:xfrm>
            <a:off x="1714480" y="1785926"/>
            <a:ext cx="6372257" cy="3046988"/>
          </a:xfrm>
          <a:prstGeom prst="rect">
            <a:avLst/>
          </a:prstGeom>
          <a:noFill/>
        </p:spPr>
        <p:txBody>
          <a:bodyPr wrap="none" lIns="91440" tIns="45720" rIns="91440" bIns="45720">
            <a:spAutoFit/>
          </a:bodyPr>
          <a:lstStyle/>
          <a:p>
            <a:pPr>
              <a:buFont typeface="Arial" pitchFamily="34" charset="0"/>
              <a:buChar char="•"/>
            </a:pPr>
            <a:r>
              <a:rPr lang="en-US" sz="3200" dirty="0" smtClean="0">
                <a:latin typeface="Times New Roman" pitchFamily="18" charset="0"/>
                <a:cs typeface="Times New Roman" pitchFamily="18" charset="0"/>
              </a:rPr>
              <a:t>T</a:t>
            </a:r>
            <a:r>
              <a:rPr lang="tr-TR" sz="3200" dirty="0" smtClean="0">
                <a:latin typeface="Times New Roman" pitchFamily="18" charset="0"/>
                <a:cs typeface="Times New Roman" pitchFamily="18" charset="0"/>
              </a:rPr>
              <a:t>he first reason is</a:t>
            </a:r>
          </a:p>
          <a:p>
            <a:pPr>
              <a:buFont typeface="Arial" pitchFamily="34" charset="0"/>
              <a:buChar char="•"/>
            </a:pPr>
            <a:r>
              <a:rPr lang="en-US" sz="3200" dirty="0" smtClean="0">
                <a:latin typeface="Times New Roman" pitchFamily="18" charset="0"/>
                <a:cs typeface="Times New Roman" pitchFamily="18" charset="0"/>
              </a:rPr>
              <a:t>T</a:t>
            </a:r>
            <a:r>
              <a:rPr lang="tr-TR" sz="3200" dirty="0" smtClean="0">
                <a:latin typeface="Times New Roman" pitchFamily="18" charset="0"/>
                <a:cs typeface="Times New Roman" pitchFamily="18" charset="0"/>
              </a:rPr>
              <a:t>he second reason is</a:t>
            </a:r>
          </a:p>
          <a:p>
            <a:pPr>
              <a:buFont typeface="Arial" pitchFamily="34" charset="0"/>
              <a:buChar char="•"/>
            </a:pPr>
            <a:r>
              <a:rPr lang="en-US" sz="3200" dirty="0" smtClean="0">
                <a:latin typeface="Times New Roman" pitchFamily="18" charset="0"/>
                <a:cs typeface="Times New Roman" pitchFamily="18" charset="0"/>
              </a:rPr>
              <a:t>T</a:t>
            </a:r>
            <a:r>
              <a:rPr lang="tr-TR" sz="3200" dirty="0" smtClean="0">
                <a:latin typeface="Times New Roman" pitchFamily="18" charset="0"/>
                <a:cs typeface="Times New Roman" pitchFamily="18" charset="0"/>
              </a:rPr>
              <a:t>he most important reason is</a:t>
            </a:r>
          </a:p>
          <a:p>
            <a:pPr>
              <a:buFont typeface="Arial" pitchFamily="34" charset="0"/>
              <a:buChar char="•"/>
            </a:pPr>
            <a:r>
              <a:rPr lang="en-US" sz="3200" dirty="0" smtClean="0">
                <a:latin typeface="Times New Roman" pitchFamily="18" charset="0"/>
                <a:cs typeface="Times New Roman" pitchFamily="18" charset="0"/>
              </a:rPr>
              <a:t>O</a:t>
            </a:r>
            <a:r>
              <a:rPr lang="tr-TR" sz="3200" dirty="0" smtClean="0">
                <a:latin typeface="Times New Roman" pitchFamily="18" charset="0"/>
                <a:cs typeface="Times New Roman" pitchFamily="18" charset="0"/>
              </a:rPr>
              <a:t>ne of the most important reasons is</a:t>
            </a:r>
          </a:p>
          <a:p>
            <a:pPr>
              <a:buFont typeface="Arial" pitchFamily="34" charset="0"/>
              <a:buChar char="•"/>
            </a:pPr>
            <a:r>
              <a:rPr lang="en-US" sz="3200" dirty="0" smtClean="0">
                <a:latin typeface="Times New Roman" pitchFamily="18" charset="0"/>
                <a:cs typeface="Times New Roman" pitchFamily="18" charset="0"/>
              </a:rPr>
              <a:t>A</a:t>
            </a:r>
            <a:r>
              <a:rPr lang="tr-TR" sz="3200" dirty="0" smtClean="0">
                <a:latin typeface="Times New Roman" pitchFamily="18" charset="0"/>
                <a:cs typeface="Times New Roman" pitchFamily="18" charset="0"/>
              </a:rPr>
              <a:t>nother reason is </a:t>
            </a:r>
          </a:p>
          <a:p>
            <a:pPr algn="ctr"/>
            <a:endParaRPr lang="en-US" sz="3200" b="1" cap="none" spc="0" dirty="0">
              <a:ln w="12700">
                <a:solidFill>
                  <a:schemeClr val="tx2">
                    <a:satMod val="155000"/>
                  </a:schemeClr>
                </a:solidFill>
                <a:prstDash val="solid"/>
              </a:ln>
              <a:solidFill>
                <a:srgbClr val="FF0000"/>
              </a:solidFill>
              <a:effectLst>
                <a:glow rad="228600">
                  <a:schemeClr val="accent3">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75030249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2200"/>
                            </p:stCondLst>
                            <p:childTnLst>
                              <p:par>
                                <p:cTn id="22" presetID="53" presetClass="entr" presetSubtype="16" fill="hold" grpId="0" nodeType="afterEffect">
                                  <p:stCondLst>
                                    <p:cond delay="0"/>
                                  </p:stCondLst>
                                  <p:iterate type="lt">
                                    <p:tmPct val="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700"/>
                            </p:stCondLst>
                            <p:childTnLst>
                              <p:par>
                                <p:cTn id="28" presetID="36" presetClass="emph" presetSubtype="0" fill="hold" grpId="1" nodeType="afterEffect">
                                  <p:stCondLst>
                                    <p:cond delay="0"/>
                                  </p:stCondLst>
                                  <p:iterate type="lt">
                                    <p:tmPct val="6000"/>
                                  </p:iterate>
                                  <p:childTnLst>
                                    <p:animScale>
                                      <p:cBhvr>
                                        <p:cTn id="29" dur="250" autoRev="1" fill="hold">
                                          <p:stCondLst>
                                            <p:cond delay="0"/>
                                          </p:stCondLst>
                                        </p:cTn>
                                        <p:tgtEl>
                                          <p:spTgt spid="3"/>
                                        </p:tgtEl>
                                      </p:cBhvr>
                                      <p:to x="80000" y="100000"/>
                                    </p:animScale>
                                    <p:anim by="(#ppt_w*0.10)" calcmode="lin" valueType="num">
                                      <p:cBhvr>
                                        <p:cTn id="30" dur="250" autoRev="1" fill="hold">
                                          <p:stCondLst>
                                            <p:cond delay="0"/>
                                          </p:stCondLst>
                                        </p:cTn>
                                        <p:tgtEl>
                                          <p:spTgt spid="3"/>
                                        </p:tgtEl>
                                        <p:attrNameLst>
                                          <p:attrName>ppt_x</p:attrName>
                                        </p:attrNameLst>
                                      </p:cBhvr>
                                    </p:anim>
                                    <p:anim by="(-#ppt_w*0.10)" calcmode="lin" valueType="num">
                                      <p:cBhvr>
                                        <p:cTn id="31" dur="250" autoRev="1" fill="hold">
                                          <p:stCondLst>
                                            <p:cond delay="0"/>
                                          </p:stCondLst>
                                        </p:cTn>
                                        <p:tgtEl>
                                          <p:spTgt spid="3"/>
                                        </p:tgtEl>
                                        <p:attrNameLst>
                                          <p:attrName>ppt_y</p:attrName>
                                        </p:attrNameLst>
                                      </p:cBhvr>
                                    </p:anim>
                                    <p:animRot by="-480000">
                                      <p:cBhvr>
                                        <p:cTn id="32"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439</Words>
  <Application>Microsoft Office PowerPoint</Application>
  <PresentationFormat>Affichage à l'écran (4:3)</PresentationFormat>
  <Paragraphs>76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Inkwell</vt:lpstr>
      <vt:lpstr>Opinion Piece </vt:lpstr>
      <vt:lpstr>Diapositive 2</vt:lpstr>
      <vt:lpstr>Nature!</vt:lpstr>
      <vt:lpstr>Editorial  Opinion pieces may take the form of an editorial, usually written by the senior editorial staff or publisher of the publication, such as the New York Times[1] and the Boston Globe,[2] Editorials are classified under the heading "opinion."</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Asligul</dc:creator>
  <cp:lastModifiedBy>skuy</cp:lastModifiedBy>
  <cp:revision>62</cp:revision>
  <dcterms:created xsi:type="dcterms:W3CDTF">2013-02-05T19:19:29Z</dcterms:created>
  <dcterms:modified xsi:type="dcterms:W3CDTF">2025-02-21T06:20:49Z</dcterms:modified>
</cp:coreProperties>
</file>