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0" r:id="rId3"/>
    <p:sldId id="263" r:id="rId4"/>
    <p:sldId id="262" r:id="rId5"/>
    <p:sldId id="264" r:id="rId6"/>
    <p:sldId id="267" r:id="rId7"/>
    <p:sldId id="266" r:id="rId8"/>
    <p:sldId id="270" r:id="rId9"/>
    <p:sldId id="268" r:id="rId10"/>
    <p:sldId id="265" r:id="rId11"/>
    <p:sldId id="273" r:id="rId12"/>
    <p:sldId id="269" r:id="rId13"/>
    <p:sldId id="275" r:id="rId14"/>
    <p:sldId id="271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18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C0897C6-34BE-9744-9DB5-3C0B5F42DD1F}" type="datetimeFigureOut">
              <a:rPr lang="en-US" smtClean="0"/>
              <a:t>23/11/16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4B791D67-3E47-9147-B85F-19035B93591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bc.co.uk/academy/journalism/skills/filming-and-recording/article/art20130702112133395" TargetMode="External"/><Relationship Id="rId4" Type="http://schemas.openxmlformats.org/officeDocument/2006/relationships/hyperlink" Target="http://www.bbc.co.uk/academy/journalism/article/art20130702112133386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ickgarnett.co.uk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igitalnewsreport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nickgarnett.co.uk/project/mojohistory/" TargetMode="External"/><Relationship Id="rId3" Type="http://schemas.openxmlformats.org/officeDocument/2006/relationships/hyperlink" Target="http://www.intelligencesquared.com/events/smartphone-journalism-the-changing-face-of-news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Mobile Journalism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 Newsroom from your pocket </a:t>
            </a:r>
            <a:endParaRPr lang="en-US" dirty="0"/>
          </a:p>
        </p:txBody>
      </p:sp>
      <p:pic>
        <p:nvPicPr>
          <p:cNvPr id="4" name="Picture 3" descr="MoJo-Grip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94" y="295897"/>
            <a:ext cx="4158981" cy="4043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40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err="1" smtClean="0"/>
              <a:t>MoJo</a:t>
            </a:r>
            <a:r>
              <a:rPr lang="en-US" dirty="0" smtClean="0"/>
              <a:t> seemed to be the next big thing but broadcasters rarely use this type of content </a:t>
            </a:r>
          </a:p>
          <a:p>
            <a:pPr algn="just"/>
            <a:r>
              <a:rPr lang="en-US" dirty="0" smtClean="0"/>
              <a:t>A fantastic step forward but only a means of recording, editing and transmitting material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practice of “mobile reporting” is still </a:t>
            </a:r>
            <a:r>
              <a:rPr lang="en-US" dirty="0" smtClean="0"/>
              <a:t>in </a:t>
            </a:r>
            <a:r>
              <a:rPr lang="en-US" dirty="0"/>
              <a:t>its </a:t>
            </a:r>
            <a:r>
              <a:rPr lang="en-US" dirty="0" smtClean="0"/>
              <a:t>infancy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9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risks?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 internet </a:t>
            </a:r>
          </a:p>
          <a:p>
            <a:endParaRPr lang="en-US" dirty="0"/>
          </a:p>
          <a:p>
            <a:r>
              <a:rPr lang="en-US" dirty="0" smtClean="0"/>
              <a:t>Reporting from rural areas</a:t>
            </a:r>
          </a:p>
          <a:p>
            <a:endParaRPr lang="en-US" dirty="0"/>
          </a:p>
          <a:p>
            <a:r>
              <a:rPr lang="en-US" dirty="0" smtClean="0"/>
              <a:t>No technological skills </a:t>
            </a:r>
          </a:p>
          <a:p>
            <a:endParaRPr lang="en-US" dirty="0"/>
          </a:p>
          <a:p>
            <a:r>
              <a:rPr lang="en-US" dirty="0" smtClean="0"/>
              <a:t>Digital divide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280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Clean your lens</a:t>
            </a:r>
          </a:p>
          <a:p>
            <a:r>
              <a:rPr lang="en-US" dirty="0" smtClean="0"/>
              <a:t>Switch your phone to airplane mode</a:t>
            </a:r>
          </a:p>
          <a:p>
            <a:r>
              <a:rPr lang="en-US" dirty="0" smtClean="0"/>
              <a:t>Check settings/ reduce resolution</a:t>
            </a:r>
          </a:p>
          <a:p>
            <a:r>
              <a:rPr lang="en-US" dirty="0" smtClean="0"/>
              <a:t>Don’t hold the camera vertically. Record only horizontally </a:t>
            </a:r>
          </a:p>
          <a:p>
            <a:r>
              <a:rPr lang="en-US" dirty="0" smtClean="0"/>
              <a:t>Adjust focus and exposure</a:t>
            </a:r>
          </a:p>
          <a:p>
            <a:r>
              <a:rPr lang="en-US" dirty="0" smtClean="0"/>
              <a:t>Never zoom in</a:t>
            </a:r>
          </a:p>
          <a:p>
            <a:r>
              <a:rPr lang="en-US" dirty="0" smtClean="0"/>
              <a:t>Stay still </a:t>
            </a:r>
          </a:p>
          <a:p>
            <a:r>
              <a:rPr lang="en-US" dirty="0" smtClean="0"/>
              <a:t>Don’t talk directly into the microphone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7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look at some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nickgarnett.co.uk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3"/>
              </a:rPr>
              <a:t>http://www.bbc.co.uk/academy/journalism/skills/filming-and-recording/article/</a:t>
            </a:r>
            <a:r>
              <a:rPr lang="en-US" dirty="0" smtClean="0">
                <a:hlinkClick r:id="rId3"/>
              </a:rPr>
              <a:t>art20130702112133395</a:t>
            </a:r>
            <a:endParaRPr lang="en-US" dirty="0" smtClean="0"/>
          </a:p>
          <a:p>
            <a:endParaRPr lang="en-US" dirty="0"/>
          </a:p>
          <a:p>
            <a:r>
              <a:rPr lang="en-US" dirty="0">
                <a:hlinkClick r:id="rId4"/>
              </a:rPr>
              <a:t>http://www.bbc.co.uk</a:t>
            </a:r>
            <a:r>
              <a:rPr lang="en-US">
                <a:hlinkClick r:id="rId4"/>
              </a:rPr>
              <a:t>/academy/journalism/article</a:t>
            </a:r>
            <a:r>
              <a:rPr lang="en-US">
                <a:hlinkClick r:id="rId4"/>
              </a:rPr>
              <a:t>/</a:t>
            </a:r>
            <a:r>
              <a:rPr lang="en-US" smtClean="0">
                <a:hlinkClick r:id="rId4"/>
              </a:rPr>
              <a:t>art20130702112133386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45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Practical task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 in groups to create your mobile story. Please use the hand-outs.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613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reading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spcAft>
                <a:spcPts val="0"/>
              </a:spcAft>
            </a:pPr>
            <a:r>
              <a:rPr lang="en-GB" dirty="0">
                <a:latin typeface="Cambria"/>
                <a:ea typeface="ＭＳ 明朝"/>
                <a:cs typeface="Times New Roman"/>
              </a:rPr>
              <a:t>Bradshaw Paul, </a:t>
            </a:r>
            <a:r>
              <a:rPr lang="en-GB" dirty="0" err="1">
                <a:latin typeface="Cambria"/>
                <a:ea typeface="ＭＳ 明朝"/>
                <a:cs typeface="Times New Roman"/>
              </a:rPr>
              <a:t>Rohumaa</a:t>
            </a:r>
            <a:r>
              <a:rPr lang="en-GB" dirty="0">
                <a:latin typeface="Cambria"/>
                <a:ea typeface="ＭＳ 明朝"/>
                <a:cs typeface="Times New Roman"/>
              </a:rPr>
              <a:t> </a:t>
            </a:r>
            <a:r>
              <a:rPr lang="en-GB" dirty="0" err="1">
                <a:latin typeface="Cambria"/>
                <a:ea typeface="ＭＳ 明朝"/>
                <a:cs typeface="Times New Roman"/>
              </a:rPr>
              <a:t>Liisa</a:t>
            </a:r>
            <a:r>
              <a:rPr lang="en-GB" dirty="0">
                <a:latin typeface="Cambria"/>
                <a:ea typeface="ＭＳ 明朝"/>
                <a:cs typeface="Times New Roman"/>
              </a:rPr>
              <a:t>. 2013. The Online Journalism Handbook: Skills to survive and thrive in the digital age. London &amp; NY: </a:t>
            </a:r>
            <a:r>
              <a:rPr lang="en-GB" dirty="0" err="1" smtClean="0">
                <a:latin typeface="Cambria"/>
                <a:ea typeface="ＭＳ 明朝"/>
                <a:cs typeface="Times New Roman"/>
              </a:rPr>
              <a:t>Routledge</a:t>
            </a:r>
            <a:r>
              <a:rPr lang="en-GB" dirty="0" smtClean="0">
                <a:latin typeface="Cambria"/>
                <a:ea typeface="ＭＳ 明朝"/>
                <a:cs typeface="Times New Roman"/>
              </a:rPr>
              <a:t>.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en-GB" dirty="0" smtClean="0">
                <a:latin typeface="Cambria"/>
                <a:ea typeface="ＭＳ 明朝"/>
                <a:cs typeface="Times New Roman"/>
              </a:rPr>
              <a:t> </a:t>
            </a:r>
            <a:endParaRPr lang="en-GB" dirty="0">
              <a:latin typeface="Cambria"/>
              <a:ea typeface="ＭＳ 明朝"/>
              <a:cs typeface="Times New Roman"/>
            </a:endParaRPr>
          </a:p>
          <a:p>
            <a:pPr algn="just">
              <a:spcAft>
                <a:spcPts val="0"/>
              </a:spcAft>
            </a:pPr>
            <a:r>
              <a:rPr lang="en-GB" dirty="0" err="1">
                <a:latin typeface="Cambria"/>
                <a:ea typeface="ＭＳ 明朝"/>
                <a:cs typeface="Times New Roman"/>
              </a:rPr>
              <a:t>Burum</a:t>
            </a:r>
            <a:r>
              <a:rPr lang="en-GB" dirty="0">
                <a:latin typeface="Cambria"/>
                <a:ea typeface="ＭＳ 明朝"/>
                <a:cs typeface="Times New Roman"/>
              </a:rPr>
              <a:t> Ivo, Quinn Stephen. 2016. MOJO: The Mobile Journalism Handbook- How to make broadcast videos with an iPhone or </a:t>
            </a:r>
            <a:r>
              <a:rPr lang="en-GB" dirty="0" err="1">
                <a:latin typeface="Cambria"/>
                <a:ea typeface="ＭＳ 明朝"/>
                <a:cs typeface="Times New Roman"/>
              </a:rPr>
              <a:t>iPad</a:t>
            </a:r>
            <a:r>
              <a:rPr lang="en-GB" dirty="0">
                <a:latin typeface="Cambria"/>
                <a:ea typeface="ＭＳ 明朝"/>
                <a:cs typeface="Times New Roman"/>
              </a:rPr>
              <a:t>.  </a:t>
            </a:r>
            <a:r>
              <a:rPr lang="en-GB" dirty="0" err="1">
                <a:latin typeface="Cambria"/>
                <a:ea typeface="ＭＳ 明朝"/>
                <a:cs typeface="Times New Roman"/>
              </a:rPr>
              <a:t>Ny</a:t>
            </a:r>
            <a:r>
              <a:rPr lang="en-GB" dirty="0">
                <a:latin typeface="Cambria"/>
                <a:ea typeface="ＭＳ 明朝"/>
                <a:cs typeface="Times New Roman"/>
              </a:rPr>
              <a:t>&amp; London: Focal </a:t>
            </a:r>
            <a:r>
              <a:rPr lang="en-GB" dirty="0" smtClean="0">
                <a:latin typeface="Cambria"/>
                <a:ea typeface="ＭＳ 明朝"/>
                <a:cs typeface="Times New Roman"/>
              </a:rPr>
              <a:t>Press.</a:t>
            </a:r>
            <a:endParaRPr lang="en-GB" dirty="0">
              <a:latin typeface="Cambria"/>
              <a:ea typeface="ＭＳ 明朝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0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Context </a:t>
            </a:r>
          </a:p>
          <a:p>
            <a:r>
              <a:rPr lang="en-US" dirty="0" smtClean="0"/>
              <a:t>What is it?</a:t>
            </a:r>
          </a:p>
          <a:p>
            <a:r>
              <a:rPr lang="en-US" dirty="0" smtClean="0"/>
              <a:t>How does it work? </a:t>
            </a:r>
          </a:p>
          <a:p>
            <a:r>
              <a:rPr lang="en-US" dirty="0" smtClean="0"/>
              <a:t>Is it useful? </a:t>
            </a:r>
          </a:p>
          <a:p>
            <a:r>
              <a:rPr lang="en-US" dirty="0" smtClean="0"/>
              <a:t>Tips </a:t>
            </a:r>
          </a:p>
          <a:p>
            <a:r>
              <a:rPr lang="en-US" dirty="0"/>
              <a:t>P</a:t>
            </a:r>
            <a:r>
              <a:rPr lang="en-US" dirty="0" smtClean="0"/>
              <a:t>ractical task</a:t>
            </a:r>
          </a:p>
          <a:p>
            <a:r>
              <a:rPr lang="en-US" dirty="0" smtClean="0"/>
              <a:t>Feedback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998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ontext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“mobile telephony has moved from being the technology for a privileged few, to essentially a mainstream technology” (Castells, Fernandez-</a:t>
            </a:r>
            <a:r>
              <a:rPr lang="en-US" dirty="0" err="1"/>
              <a:t>Ardevol</a:t>
            </a:r>
            <a:r>
              <a:rPr lang="en-US" dirty="0"/>
              <a:t>, </a:t>
            </a:r>
            <a:r>
              <a:rPr lang="en-US" dirty="0" err="1"/>
              <a:t>Qiu</a:t>
            </a:r>
            <a:r>
              <a:rPr lang="en-US" dirty="0"/>
              <a:t>, &amp; </a:t>
            </a:r>
            <a:r>
              <a:rPr lang="en-US" dirty="0" err="1"/>
              <a:t>Sey</a:t>
            </a:r>
            <a:r>
              <a:rPr lang="en-US" dirty="0"/>
              <a:t>, 2004, p. 5). </a:t>
            </a:r>
          </a:p>
          <a:p>
            <a:r>
              <a:rPr lang="en-US" dirty="0"/>
              <a:t>T</a:t>
            </a:r>
            <a:r>
              <a:rPr lang="en-US" dirty="0" smtClean="0"/>
              <a:t>elevision </a:t>
            </a:r>
            <a:r>
              <a:rPr lang="en-US" dirty="0"/>
              <a:t>viewing figures in the UK and the US have declined by 3 to 4% a year on average since </a:t>
            </a:r>
            <a:r>
              <a:rPr lang="en-US" dirty="0" smtClean="0"/>
              <a:t>2012</a:t>
            </a:r>
            <a:endParaRPr lang="en-US" dirty="0"/>
          </a:p>
          <a:p>
            <a:r>
              <a:rPr lang="en-US" dirty="0"/>
              <a:t>The </a:t>
            </a:r>
            <a:r>
              <a:rPr lang="en-US" dirty="0">
                <a:hlinkClick r:id="rId2"/>
              </a:rPr>
              <a:t>Digital News Report 2015</a:t>
            </a:r>
            <a:r>
              <a:rPr lang="en-US" dirty="0"/>
              <a:t> found that 46 per cent of people in all twelve countries surveyed now access news weekly on their </a:t>
            </a:r>
            <a:r>
              <a:rPr lang="en-US" dirty="0" smtClean="0"/>
              <a:t>smartphones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43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 MOJO?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“radical </a:t>
            </a:r>
            <a:r>
              <a:rPr lang="en-US" dirty="0" err="1">
                <a:solidFill>
                  <a:schemeClr val="tx1"/>
                </a:solidFill>
              </a:rPr>
              <a:t>personalisation</a:t>
            </a:r>
            <a:r>
              <a:rPr lang="en-US" dirty="0">
                <a:solidFill>
                  <a:schemeClr val="tx1"/>
                </a:solidFill>
              </a:rPr>
              <a:t> of news-gathering” (</a:t>
            </a:r>
            <a:r>
              <a:rPr lang="en-US" dirty="0" err="1">
                <a:solidFill>
                  <a:schemeClr val="tx1"/>
                </a:solidFill>
              </a:rPr>
              <a:t>Goggin</a:t>
            </a:r>
            <a:r>
              <a:rPr lang="en-US" dirty="0">
                <a:solidFill>
                  <a:schemeClr val="tx1"/>
                </a:solidFill>
              </a:rPr>
              <a:t>, 2006, p. 147). 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journalistic practice based on reporters </a:t>
            </a:r>
            <a:r>
              <a:rPr lang="en-US" dirty="0" smtClean="0">
                <a:solidFill>
                  <a:schemeClr val="tx1"/>
                </a:solidFill>
              </a:rPr>
              <a:t>with </a:t>
            </a:r>
            <a:r>
              <a:rPr lang="en-US" dirty="0">
                <a:solidFill>
                  <a:schemeClr val="tx1"/>
                </a:solidFill>
              </a:rPr>
              <a:t>portable multimedia newsgathering equipment </a:t>
            </a:r>
            <a:r>
              <a:rPr lang="en-US" dirty="0" smtClean="0">
                <a:solidFill>
                  <a:schemeClr val="tx1"/>
                </a:solidFill>
              </a:rPr>
              <a:t>(</a:t>
            </a:r>
            <a:r>
              <a:rPr lang="en-GB" dirty="0" smtClean="0">
                <a:solidFill>
                  <a:schemeClr val="tx1"/>
                </a:solidFill>
                <a:latin typeface="Cambria"/>
                <a:ea typeface="ＭＳ 明朝"/>
                <a:cs typeface="Times New Roman"/>
              </a:rPr>
              <a:t>Ivo</a:t>
            </a:r>
            <a:r>
              <a:rPr lang="en-GB" dirty="0">
                <a:solidFill>
                  <a:schemeClr val="tx1"/>
                </a:solidFill>
                <a:latin typeface="Cambria"/>
                <a:ea typeface="ＭＳ 明朝"/>
                <a:cs typeface="Times New Roman"/>
              </a:rPr>
              <a:t>, </a:t>
            </a:r>
            <a:r>
              <a:rPr lang="en-GB" dirty="0" smtClean="0">
                <a:solidFill>
                  <a:schemeClr val="tx1"/>
                </a:solidFill>
                <a:latin typeface="Cambria"/>
                <a:ea typeface="ＭＳ 明朝"/>
                <a:cs typeface="Times New Roman"/>
              </a:rPr>
              <a:t>Quinn, 2016) 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 smtClean="0"/>
          </a:p>
          <a:p>
            <a:r>
              <a:rPr lang="en-US" dirty="0" smtClean="0">
                <a:solidFill>
                  <a:srgbClr val="000000"/>
                </a:solidFill>
              </a:rPr>
              <a:t>A new form of storytelling </a:t>
            </a:r>
            <a:endParaRPr lang="en-US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6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amount of videos from smartphones on national bulletins is increasing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Financial climate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92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Citizen journalism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Committing a random act of journalism (</a:t>
            </a:r>
            <a:r>
              <a:rPr lang="en-GB" dirty="0" err="1" smtClean="0"/>
              <a:t>Lasica</a:t>
            </a:r>
            <a:r>
              <a:rPr lang="en-GB" dirty="0" smtClean="0"/>
              <a:t>, </a:t>
            </a:r>
            <a:r>
              <a:rPr lang="en-GB" dirty="0"/>
              <a:t>2003) </a:t>
            </a:r>
          </a:p>
          <a:p>
            <a:r>
              <a:rPr lang="en-GB" dirty="0"/>
              <a:t>When the people formerly known as the audience employ the press tools they have in their possession to inform one another  (</a:t>
            </a:r>
            <a:r>
              <a:rPr lang="en-GB" dirty="0" smtClean="0"/>
              <a:t>Rosen, </a:t>
            </a:r>
            <a:r>
              <a:rPr lang="en-GB" dirty="0"/>
              <a:t>2008)</a:t>
            </a:r>
          </a:p>
          <a:p>
            <a:r>
              <a:rPr lang="en-GB" dirty="0"/>
              <a:t>Act of citizens or group of citizens involved in the process of collecting, reporting, analysing and disseminating news and other formats of information (Bowman, </a:t>
            </a:r>
            <a:r>
              <a:rPr lang="en-GB" dirty="0" smtClean="0"/>
              <a:t>Willis, </a:t>
            </a:r>
            <a:r>
              <a:rPr lang="en-GB" dirty="0"/>
              <a:t>2003)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7947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MoJO</a:t>
            </a:r>
            <a:r>
              <a:rPr lang="en-US" dirty="0" smtClean="0"/>
              <a:t> or Citizen journalism?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http://nickgarnett.co.uk/project/mojohistory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  <a:p>
            <a:r>
              <a:rPr lang="en-GB" u="sng" dirty="0">
                <a:hlinkClick r:id="rId3"/>
              </a:rPr>
              <a:t>http://www.intelligencesquared.com/events/smartphone-journalism-the-changing-face-of-news/</a:t>
            </a:r>
            <a:endParaRPr lang="en-GB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7135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MOJO?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 Generated Content </a:t>
            </a:r>
          </a:p>
          <a:p>
            <a:endParaRPr lang="en-US" dirty="0"/>
          </a:p>
          <a:p>
            <a:r>
              <a:rPr lang="en-US" dirty="0" smtClean="0"/>
              <a:t>Citizen journalism</a:t>
            </a:r>
          </a:p>
          <a:p>
            <a:endParaRPr lang="en-US" dirty="0"/>
          </a:p>
          <a:p>
            <a:r>
              <a:rPr lang="en-US" dirty="0" smtClean="0"/>
              <a:t>Professional journalists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7271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So…how does this change journalistic practice?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39887"/>
            <a:ext cx="8229600" cy="3586276"/>
          </a:xfrm>
        </p:spPr>
        <p:txBody>
          <a:bodyPr/>
          <a:lstStyle/>
          <a:p>
            <a:r>
              <a:rPr lang="en-US" dirty="0" smtClean="0"/>
              <a:t>The way we consume news</a:t>
            </a:r>
          </a:p>
          <a:p>
            <a:endParaRPr lang="en-US" dirty="0"/>
          </a:p>
          <a:p>
            <a:r>
              <a:rPr lang="en-US" dirty="0" smtClean="0"/>
              <a:t>The way the content is produced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91316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363</TotalTime>
  <Words>537</Words>
  <Application>Microsoft Macintosh PowerPoint</Application>
  <PresentationFormat>On-screen Show (4:3)</PresentationFormat>
  <Paragraphs>75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Advantage</vt:lpstr>
      <vt:lpstr>Mobile Journalism</vt:lpstr>
      <vt:lpstr>Summary</vt:lpstr>
      <vt:lpstr>Context </vt:lpstr>
      <vt:lpstr>What is it MOJO? </vt:lpstr>
      <vt:lpstr>Why? </vt:lpstr>
      <vt:lpstr>Citizen journalism</vt:lpstr>
      <vt:lpstr>MoJO or Citizen journalism?</vt:lpstr>
      <vt:lpstr>Types of MOJO?</vt:lpstr>
      <vt:lpstr>So…how does this change journalistic practice? </vt:lpstr>
      <vt:lpstr>But…</vt:lpstr>
      <vt:lpstr>Any risks?</vt:lpstr>
      <vt:lpstr>Tips </vt:lpstr>
      <vt:lpstr>Let’s look at some examples</vt:lpstr>
      <vt:lpstr>Practical task </vt:lpstr>
      <vt:lpstr>Further reading </vt:lpstr>
    </vt:vector>
  </TitlesOfParts>
  <Company>University of Wolverhampton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Storytelling</dc:title>
  <dc:creator>Bianca Mitu</dc:creator>
  <cp:lastModifiedBy>Bianca Mitu</cp:lastModifiedBy>
  <cp:revision>28</cp:revision>
  <dcterms:created xsi:type="dcterms:W3CDTF">2016-02-20T23:42:28Z</dcterms:created>
  <dcterms:modified xsi:type="dcterms:W3CDTF">2016-11-23T16:51:17Z</dcterms:modified>
</cp:coreProperties>
</file>