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6"/>
  </p:notesMasterIdLst>
  <p:sldIdLst>
    <p:sldId id="256" r:id="rId2"/>
    <p:sldId id="275" r:id="rId3"/>
    <p:sldId id="272" r:id="rId4"/>
    <p:sldId id="277" r:id="rId5"/>
    <p:sldId id="282" r:id="rId6"/>
    <p:sldId id="281" r:id="rId7"/>
    <p:sldId id="276" r:id="rId8"/>
    <p:sldId id="278" r:id="rId9"/>
    <p:sldId id="279" r:id="rId10"/>
    <p:sldId id="280" r:id="rId11"/>
    <p:sldId id="273" r:id="rId12"/>
    <p:sldId id="271" r:id="rId13"/>
    <p:sldId id="283" r:id="rId14"/>
    <p:sldId id="285" r:id="rId15"/>
  </p:sldIdLst>
  <p:sldSz cx="9144000" cy="5143500" type="screen16x9"/>
  <p:notesSz cx="6858000" cy="9144000"/>
  <p:embeddedFontLst>
    <p:embeddedFont>
      <p:font typeface="Montserrat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B9D65BA1-6D69-4548-B479-736EBF70C33D}">
  <a:tblStyle styleId="{B9D65BA1-6D69-4548-B479-736EBF70C33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2065233-25E1-4989-AD35-E11AE04927D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-38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0675752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702170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01631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04984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98749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98749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01631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01631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01631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01631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01631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01631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01631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01631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01631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18063" y="805650"/>
            <a:ext cx="7507875" cy="3532200"/>
          </a:xfrm>
          <a:custGeom>
            <a:avLst/>
            <a:gdLst/>
            <a:ahLst/>
            <a:cxnLst/>
            <a:rect l="l" t="t" r="r" b="b"/>
            <a:pathLst>
              <a:path w="300315" h="141288" extrusionOk="0">
                <a:moveTo>
                  <a:pt x="121105" y="0"/>
                </a:moveTo>
                <a:lnTo>
                  <a:pt x="0" y="0"/>
                </a:lnTo>
                <a:lnTo>
                  <a:pt x="0" y="141288"/>
                </a:lnTo>
                <a:lnTo>
                  <a:pt x="300315" y="141288"/>
                </a:lnTo>
                <a:lnTo>
                  <a:pt x="300315" y="305"/>
                </a:lnTo>
                <a:lnTo>
                  <a:pt x="179211" y="305"/>
                </a:lnTo>
              </a:path>
            </a:pathLst>
          </a:custGeom>
          <a:noFill/>
          <a:ln w="15240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296350" y="1991850"/>
            <a:ext cx="45513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3241650" y="99105"/>
            <a:ext cx="2660700" cy="36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/>
          <p:nvPr/>
        </p:nvSpPr>
        <p:spPr>
          <a:xfrm>
            <a:off x="259950" y="274275"/>
            <a:ext cx="8624125" cy="4594950"/>
          </a:xfrm>
          <a:custGeom>
            <a:avLst/>
            <a:gdLst/>
            <a:ahLst/>
            <a:cxnLst/>
            <a:rect l="l" t="t" r="r" b="b"/>
            <a:pathLst>
              <a:path w="344965" h="183798" extrusionOk="0">
                <a:moveTo>
                  <a:pt x="114070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31506" y="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/>
          <p:nvPr/>
        </p:nvSpPr>
        <p:spPr>
          <a:xfrm>
            <a:off x="558125" y="550425"/>
            <a:ext cx="8028198" cy="4042637"/>
          </a:xfrm>
          <a:custGeom>
            <a:avLst/>
            <a:gdLst/>
            <a:ahLst/>
            <a:cxnLst/>
            <a:rect l="l" t="t" r="r" b="b"/>
            <a:pathLst>
              <a:path w="344965" h="183798" extrusionOk="0">
                <a:moveTo>
                  <a:pt x="144041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02146" y="38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-125" y="4593050"/>
            <a:ext cx="9144000" cy="55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241650" y="99105"/>
            <a:ext cx="2660700" cy="3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16650" y="950850"/>
            <a:ext cx="7310700" cy="32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roid Serif"/>
              <a:buChar char="⊡"/>
              <a:defRPr sz="30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roid Serif"/>
              <a:buChar char="□"/>
              <a:defRPr sz="24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roid Serif"/>
              <a:buChar char="■"/>
              <a:defRPr sz="24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roid Serif"/>
              <a:buChar char="●"/>
              <a:defRPr sz="18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roid Serif"/>
              <a:buChar char="○"/>
              <a:defRPr sz="18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roid Serif"/>
              <a:buChar char="■"/>
              <a:defRPr sz="18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roid Serif"/>
              <a:buChar char="●"/>
              <a:defRPr sz="18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roid Serif"/>
              <a:buChar char="○"/>
              <a:defRPr sz="18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roid Serif"/>
              <a:buChar char="■"/>
              <a:defRPr sz="18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buNone/>
              <a:defRPr sz="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buNone/>
              <a:defRPr sz="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buNone/>
              <a:defRPr sz="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buNone/>
              <a:defRPr sz="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buNone/>
              <a:defRPr sz="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buNone/>
              <a:defRPr sz="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buNone/>
              <a:defRPr sz="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buNone/>
              <a:defRPr sz="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6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m/news/articles/cly2dd5y9zwo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en.wikipedia.org/wiki/Camera" TargetMode="External"/><Relationship Id="rId7" Type="http://schemas.openxmlformats.org/officeDocument/2006/relationships/hyperlink" Target="https://en.wikipedia.org/wiki/Image_sensor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Photographic_film" TargetMode="External"/><Relationship Id="rId5" Type="http://schemas.openxmlformats.org/officeDocument/2006/relationships/hyperlink" Target="https://en.wikipedia.org/wiki/Shutter_speed" TargetMode="External"/><Relationship Id="rId4" Type="http://schemas.openxmlformats.org/officeDocument/2006/relationships/hyperlink" Target="https://en.wikipedia.org/wiki/Shutter_(photography)" TargetMode="External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ctrTitle"/>
          </p:nvPr>
        </p:nvSpPr>
        <p:spPr>
          <a:xfrm>
            <a:off x="1717454" y="2394530"/>
            <a:ext cx="5645574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800" dirty="0" err="1" smtClean="0">
                <a:solidFill>
                  <a:schemeClr val="tx1">
                    <a:lumMod val="50000"/>
                  </a:schemeClr>
                </a:solidFill>
              </a:rPr>
              <a:t>Photography</a:t>
            </a:r>
            <a:r>
              <a:rPr lang="fr-FR" sz="4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4800" dirty="0" err="1" smtClean="0">
                <a:solidFill>
                  <a:schemeClr val="tx1">
                    <a:lumMod val="50000"/>
                  </a:schemeClr>
                </a:solidFill>
              </a:rPr>
              <a:t>Analysis</a:t>
            </a:r>
            <a:endParaRPr sz="4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9" name="Google Shape;59;p12"/>
          <p:cNvSpPr/>
          <p:nvPr/>
        </p:nvSpPr>
        <p:spPr>
          <a:xfrm>
            <a:off x="4483510" y="1397001"/>
            <a:ext cx="1624635" cy="576508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5" name="Google Shape;58;p12"/>
          <p:cNvSpPr txBox="1">
            <a:spLocks/>
          </p:cNvSpPr>
          <p:nvPr/>
        </p:nvSpPr>
        <p:spPr>
          <a:xfrm>
            <a:off x="957995" y="4034346"/>
            <a:ext cx="5645574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l"/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Dr. Narimen HAMDINI</a:t>
            </a:r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8761" y="0"/>
            <a:ext cx="7865807" cy="6292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i="1" dirty="0" smtClean="0"/>
              <a:t>Higher National  School of Journalism &amp; Information Sciences </a:t>
            </a:r>
            <a:endParaRPr lang="fr-FR" sz="1800" b="1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sp>
        <p:nvSpPr>
          <p:cNvPr id="5" name="Google Shape;58;p12"/>
          <p:cNvSpPr txBox="1">
            <a:spLocks/>
          </p:cNvSpPr>
          <p:nvPr/>
        </p:nvSpPr>
        <p:spPr>
          <a:xfrm>
            <a:off x="809656" y="389581"/>
            <a:ext cx="7121994" cy="435707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2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PC\Desktop\Captu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463" y="409903"/>
            <a:ext cx="5553075" cy="4046483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536028" y="4424855"/>
            <a:ext cx="53182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https://photoeducation.weebly.com/image-analysis1.html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790656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/>
          <p:nvPr/>
        </p:nvSpPr>
        <p:spPr>
          <a:xfrm>
            <a:off x="2121815" y="1094632"/>
            <a:ext cx="4206292" cy="1394550"/>
          </a:xfrm>
          <a:prstGeom prst="flowChartPreparation">
            <a:avLst/>
          </a:prstGeom>
          <a:noFill/>
          <a:ln w="7620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 smtClean="0">
                <a:solidFill>
                  <a:schemeClr val="tx1">
                    <a:lumMod val="50000"/>
                  </a:schemeClr>
                </a:solidFill>
                <a:latin typeface="Droid Serif"/>
                <a:ea typeface="Droid Serif"/>
                <a:cs typeface="Droid Serif"/>
                <a:sym typeface="Droid Serif"/>
              </a:rPr>
              <a:t>BBC News</a:t>
            </a:r>
            <a:endParaRPr sz="4800" b="1" dirty="0">
              <a:solidFill>
                <a:schemeClr val="tx1">
                  <a:lumMod val="50000"/>
                </a:schemeClr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151" name="Google Shape;151;p23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600" dirty="0" smtClean="0">
                <a:solidFill>
                  <a:schemeClr val="tx1">
                    <a:lumMod val="50000"/>
                  </a:schemeClr>
                </a:solidFill>
              </a:rPr>
              <a:t>TV CHANNELS</a:t>
            </a: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64207" y="3214275"/>
            <a:ext cx="40975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https://www.bbc.com/news/articles/cly2dd5y9zwo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586939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ctrTitle" idx="4294967295"/>
          </p:nvPr>
        </p:nvSpPr>
        <p:spPr>
          <a:xfrm>
            <a:off x="3913025" y="323400"/>
            <a:ext cx="1317900" cy="44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HELLO!</a:t>
            </a:r>
            <a:endParaRPr sz="1800"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4294967295"/>
          </p:nvPr>
        </p:nvSpPr>
        <p:spPr>
          <a:xfrm>
            <a:off x="770562" y="768900"/>
            <a:ext cx="7098288" cy="36489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6" name="Google Shape;76;p14"/>
          <p:cNvSpPr txBox="1">
            <a:spLocks noGrp="1"/>
          </p:cNvSpPr>
          <p:nvPr>
            <p:ph type="sldNum" idx="12"/>
          </p:nvPr>
        </p:nvSpPr>
        <p:spPr>
          <a:xfrm>
            <a:off x="-125" y="4593050"/>
            <a:ext cx="9144000" cy="55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  <p:sp>
        <p:nvSpPr>
          <p:cNvPr id="6" name="Google Shape;58;p12"/>
          <p:cNvSpPr txBox="1">
            <a:spLocks/>
          </p:cNvSpPr>
          <p:nvPr/>
        </p:nvSpPr>
        <p:spPr>
          <a:xfrm>
            <a:off x="1313089" y="4283488"/>
            <a:ext cx="5645574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2400" b="1" dirty="0" err="1" smtClean="0">
                <a:solidFill>
                  <a:schemeClr val="tx1">
                    <a:lumMod val="50000"/>
                  </a:schemeClr>
                </a:solidFill>
              </a:rPr>
              <a:t>From</a:t>
            </a:r>
            <a:r>
              <a:rPr lang="fr-FR" sz="24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2400" b="1" dirty="0" err="1" smtClean="0">
                <a:solidFill>
                  <a:schemeClr val="tx1">
                    <a:lumMod val="50000"/>
                  </a:schemeClr>
                </a:solidFill>
              </a:rPr>
              <a:t>Syria</a:t>
            </a:r>
            <a:r>
              <a:rPr lang="fr-FR" sz="2400" b="1" dirty="0" smtClean="0">
                <a:solidFill>
                  <a:schemeClr val="tx1">
                    <a:lumMod val="50000"/>
                  </a:schemeClr>
                </a:solidFill>
              </a:rPr>
              <a:t> by Jack Hill of the Times</a:t>
            </a:r>
            <a:endParaRPr lang="en-US" sz="2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skuy\Desktop\Captu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61938"/>
            <a:ext cx="8783637" cy="4619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39871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ctrTitle" idx="4294967295"/>
          </p:nvPr>
        </p:nvSpPr>
        <p:spPr>
          <a:xfrm>
            <a:off x="3913025" y="323400"/>
            <a:ext cx="1317900" cy="44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HELLO!</a:t>
            </a:r>
            <a:endParaRPr sz="1800"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4294967295"/>
          </p:nvPr>
        </p:nvSpPr>
        <p:spPr>
          <a:xfrm>
            <a:off x="770562" y="768900"/>
            <a:ext cx="7098288" cy="36489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6" name="Google Shape;76;p14"/>
          <p:cNvSpPr txBox="1">
            <a:spLocks noGrp="1"/>
          </p:cNvSpPr>
          <p:nvPr>
            <p:ph type="sldNum" idx="12"/>
          </p:nvPr>
        </p:nvSpPr>
        <p:spPr>
          <a:xfrm>
            <a:off x="-125" y="4593050"/>
            <a:ext cx="9144000" cy="55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  <p:pic>
        <p:nvPicPr>
          <p:cNvPr id="2050" name="Picture 2" descr="C:\Users\skuy\Desktop\CaptureHG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807" y="266700"/>
            <a:ext cx="8563896" cy="4610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39871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  <p:sp>
        <p:nvSpPr>
          <p:cNvPr id="5" name="Google Shape;58;p12"/>
          <p:cNvSpPr txBox="1">
            <a:spLocks/>
          </p:cNvSpPr>
          <p:nvPr/>
        </p:nvSpPr>
        <p:spPr>
          <a:xfrm>
            <a:off x="809656" y="389581"/>
            <a:ext cx="7121994" cy="435707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2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7943" y="434519"/>
            <a:ext cx="8087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8039" y="363353"/>
            <a:ext cx="8195187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Flames, feathers and fangs: Rio Carnival parade in </a:t>
            </a:r>
            <a:r>
              <a:rPr lang="en-US" b="1" dirty="0" smtClean="0"/>
              <a:t>pictures</a:t>
            </a:r>
          </a:p>
          <a:p>
            <a:pPr algn="ctr"/>
            <a:endParaRPr lang="en-US" b="1" dirty="0" smtClean="0"/>
          </a:p>
          <a:p>
            <a:pPr algn="just"/>
            <a:r>
              <a:rPr lang="en-US" dirty="0" smtClean="0"/>
              <a:t>The </a:t>
            </a:r>
            <a:r>
              <a:rPr lang="en-US" dirty="0" err="1" smtClean="0"/>
              <a:t>Beija</a:t>
            </a:r>
            <a:r>
              <a:rPr lang="en-US" dirty="0" smtClean="0"/>
              <a:t>-</a:t>
            </a:r>
            <a:r>
              <a:rPr lang="en-US" dirty="0" err="1" smtClean="0"/>
              <a:t>Flor</a:t>
            </a:r>
            <a:r>
              <a:rPr lang="en-US" dirty="0" smtClean="0"/>
              <a:t> samba school has been crowned winner of Rio de Janeiro's celebrated carnival parade </a:t>
            </a:r>
            <a:r>
              <a:rPr lang="en-US" dirty="0" err="1" smtClean="0"/>
              <a:t>competition.Thousand</a:t>
            </a:r>
            <a:r>
              <a:rPr lang="en-US" dirty="0" smtClean="0"/>
              <a:t> </a:t>
            </a:r>
            <a:r>
              <a:rPr lang="en-US" dirty="0" smtClean="0"/>
              <a:t>gathered at the city's giant </a:t>
            </a:r>
            <a:r>
              <a:rPr lang="en-US" dirty="0" err="1" smtClean="0"/>
              <a:t>Sambadrome</a:t>
            </a:r>
            <a:r>
              <a:rPr lang="en-US" dirty="0" smtClean="0"/>
              <a:t> arena to watch the top 12 samba schools battle it out for this year's </a:t>
            </a:r>
            <a:r>
              <a:rPr lang="en-US" dirty="0" err="1" smtClean="0"/>
              <a:t>title.Beija-Flor</a:t>
            </a:r>
            <a:r>
              <a:rPr lang="en-US" dirty="0" smtClean="0"/>
              <a:t> </a:t>
            </a:r>
            <a:r>
              <a:rPr lang="en-US" dirty="0" smtClean="0"/>
              <a:t>was crowned winner on Wednesday for the 15th time, narrowly beating second-placed Grande Rio. </a:t>
            </a:r>
            <a:r>
              <a:rPr lang="en-US" dirty="0" smtClean="0"/>
              <a:t>Its </a:t>
            </a:r>
            <a:r>
              <a:rPr lang="en-US" dirty="0" smtClean="0"/>
              <a:t>performance was an homage to its late director, </a:t>
            </a:r>
            <a:r>
              <a:rPr lang="en-US" dirty="0" err="1" smtClean="0"/>
              <a:t>Luiz</a:t>
            </a:r>
            <a:r>
              <a:rPr lang="en-US" dirty="0" smtClean="0"/>
              <a:t> Fernando </a:t>
            </a:r>
            <a:r>
              <a:rPr lang="en-US" dirty="0" err="1" smtClean="0"/>
              <a:t>Ribeiro</a:t>
            </a:r>
            <a:r>
              <a:rPr lang="en-US" dirty="0" smtClean="0"/>
              <a:t> do </a:t>
            </a:r>
            <a:r>
              <a:rPr lang="en-US" dirty="0" err="1" smtClean="0"/>
              <a:t>Carmo</a:t>
            </a:r>
            <a:r>
              <a:rPr lang="en-US" dirty="0" smtClean="0"/>
              <a:t>, better known as </a:t>
            </a:r>
            <a:r>
              <a:rPr lang="en-US" dirty="0" err="1" smtClean="0"/>
              <a:t>Laíla</a:t>
            </a:r>
            <a:r>
              <a:rPr lang="en-US" dirty="0" smtClean="0"/>
              <a:t>, who died in June 2021 with Covid-19. While the overarching theme of </a:t>
            </a:r>
            <a:r>
              <a:rPr lang="en-US" dirty="0" err="1" smtClean="0"/>
              <a:t>Beija-Flor's</a:t>
            </a:r>
            <a:r>
              <a:rPr lang="en-US" dirty="0" smtClean="0"/>
              <a:t> parade was a tribute to its late director, it also featured floats with pyrotechnic displays and dancers dressed as devils. The performances are judged over 10 categories by a total of 40 judges. </a:t>
            </a:r>
            <a:r>
              <a:rPr lang="en-US" dirty="0" smtClean="0"/>
              <a:t>One </a:t>
            </a:r>
            <a:r>
              <a:rPr lang="en-US" dirty="0" smtClean="0"/>
              <a:t>of the top 12 samba schools competing for the title was Paraíso do </a:t>
            </a:r>
            <a:r>
              <a:rPr lang="en-US" dirty="0" err="1" smtClean="0"/>
              <a:t>Tuiuti</a:t>
            </a:r>
            <a:r>
              <a:rPr lang="en-US" dirty="0" smtClean="0"/>
              <a:t>, whose dancers paraded in exuberant feathers. Among the incredible variety of costumes and performances, Vila Isabel's ghosts clad completely in white were a counterpoint to the kaleidoscopic costumes typical of Rio's carnival. Performers from the Grande Rio samba school, which came a close second behind </a:t>
            </a:r>
            <a:r>
              <a:rPr lang="en-US" dirty="0" err="1" smtClean="0"/>
              <a:t>Beija</a:t>
            </a:r>
            <a:r>
              <a:rPr lang="en-US" dirty="0" smtClean="0"/>
              <a:t>-</a:t>
            </a:r>
            <a:r>
              <a:rPr lang="en-US" dirty="0" err="1" smtClean="0"/>
              <a:t>Flor</a:t>
            </a:r>
            <a:r>
              <a:rPr lang="en-US" dirty="0" smtClean="0"/>
              <a:t>, kept a watchful eye on the parade. </a:t>
            </a:r>
            <a:r>
              <a:rPr lang="en-US" dirty="0" err="1" smtClean="0"/>
              <a:t>Mocidade</a:t>
            </a:r>
            <a:r>
              <a:rPr lang="en-US" dirty="0" smtClean="0"/>
              <a:t> delighted spectators with a giant </a:t>
            </a:r>
            <a:r>
              <a:rPr lang="en-US" dirty="0" err="1" smtClean="0"/>
              <a:t>puppet.Many</a:t>
            </a:r>
            <a:r>
              <a:rPr lang="en-US" dirty="0" smtClean="0"/>
              <a:t> </a:t>
            </a:r>
            <a:r>
              <a:rPr lang="en-US" dirty="0" smtClean="0"/>
              <a:t>of the </a:t>
            </a:r>
            <a:r>
              <a:rPr lang="en-US" dirty="0" err="1" smtClean="0"/>
              <a:t>Mocidade's</a:t>
            </a:r>
            <a:r>
              <a:rPr lang="en-US" dirty="0" smtClean="0"/>
              <a:t> dancers wore futuristic costumes, inspired by its theme song, which this year was entitled Back To The Future - There Are No Limits Dreaming. </a:t>
            </a:r>
            <a:r>
              <a:rPr lang="en-US" dirty="0" err="1" smtClean="0"/>
              <a:t>Portela</a:t>
            </a:r>
            <a:r>
              <a:rPr lang="en-US" dirty="0" smtClean="0"/>
              <a:t> samba school paid tribute to the legendary Brazilian musician Milton </a:t>
            </a:r>
            <a:r>
              <a:rPr lang="en-US" dirty="0" err="1" smtClean="0"/>
              <a:t>Nascimento</a:t>
            </a:r>
            <a:r>
              <a:rPr lang="en-US" dirty="0" smtClean="0"/>
              <a:t>. The 82-year-old singer-songwriter waved at the crowd during the parade. Despite their impressive floats, </a:t>
            </a:r>
            <a:r>
              <a:rPr lang="en-US" dirty="0" err="1" smtClean="0"/>
              <a:t>Unidos</a:t>
            </a:r>
            <a:r>
              <a:rPr lang="en-US" dirty="0" smtClean="0"/>
              <a:t> de Padre Miguel came last this year and therefore will not be competing in the top tier in 2026.</a:t>
            </a:r>
          </a:p>
          <a:p>
            <a:r>
              <a:rPr lang="en-US" sz="1200" dirty="0" smtClean="0">
                <a:hlinkClick r:id="rId3"/>
              </a:rPr>
              <a:t>https://</a:t>
            </a:r>
            <a:r>
              <a:rPr lang="en-US" sz="1200" dirty="0" smtClean="0">
                <a:hlinkClick r:id="rId3"/>
              </a:rPr>
              <a:t>www.bbc.com/news/articles/cly2dd5y9zwo</a:t>
            </a:r>
            <a:endParaRPr lang="en-US" sz="1200" dirty="0" smtClean="0"/>
          </a:p>
          <a:p>
            <a:endParaRPr lang="en-US" sz="12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b="1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790656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sp>
        <p:nvSpPr>
          <p:cNvPr id="5" name="Google Shape;58;p12"/>
          <p:cNvSpPr txBox="1">
            <a:spLocks/>
          </p:cNvSpPr>
          <p:nvPr/>
        </p:nvSpPr>
        <p:spPr>
          <a:xfrm>
            <a:off x="809656" y="389581"/>
            <a:ext cx="7121994" cy="435707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2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964" y="336332"/>
            <a:ext cx="8087764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Basic Elements in Photography Analysis</a:t>
            </a:r>
          </a:p>
          <a:p>
            <a:endParaRPr lang="en-US" sz="20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sz="2800" b="1" dirty="0" smtClean="0"/>
              <a:t>Title</a:t>
            </a:r>
            <a:r>
              <a:rPr lang="en-US" sz="2800" dirty="0" smtClean="0"/>
              <a:t>:  What is the title of the photo?</a:t>
            </a:r>
            <a:br>
              <a:rPr lang="en-US" sz="2800" dirty="0" smtClean="0"/>
            </a:br>
            <a:r>
              <a:rPr lang="en-US" sz="2800" b="1" dirty="0" smtClean="0"/>
              <a:t>The Photojournalist</a:t>
            </a:r>
            <a:r>
              <a:rPr lang="en-US" sz="2800" dirty="0" smtClean="0"/>
              <a:t>: Who took it?</a:t>
            </a:r>
            <a:br>
              <a:rPr lang="en-US" sz="2800" dirty="0" smtClean="0"/>
            </a:br>
            <a:r>
              <a:rPr lang="en-US" sz="2800" b="1" dirty="0" smtClean="0"/>
              <a:t>Time</a:t>
            </a:r>
            <a:r>
              <a:rPr lang="en-US" sz="2800" dirty="0" smtClean="0"/>
              <a:t>: When was it taken?</a:t>
            </a:r>
            <a:br>
              <a:rPr lang="en-US" sz="2800" dirty="0" smtClean="0"/>
            </a:br>
            <a:r>
              <a:rPr lang="en-US" sz="2800" b="1" dirty="0" smtClean="0"/>
              <a:t>Personal Opinion</a:t>
            </a:r>
            <a:r>
              <a:rPr lang="en-US" sz="2800" dirty="0" smtClean="0"/>
              <a:t>: What are your first feelings about the photo? E.g. I like/dislike it because……</a:t>
            </a:r>
            <a:br>
              <a:rPr lang="en-US" sz="2800" dirty="0" smtClean="0"/>
            </a:br>
            <a:r>
              <a:rPr lang="en-US" sz="2800" b="1" dirty="0" smtClean="0"/>
              <a:t>Intention of the photojournalist</a:t>
            </a:r>
            <a:r>
              <a:rPr lang="en-US" sz="2800" dirty="0" smtClean="0"/>
              <a:t>: Why do you think the photographer made this image? E.g. to sell/to advertise something</a:t>
            </a:r>
            <a:r>
              <a:rPr lang="en-US" sz="2000" dirty="0" smtClean="0"/>
              <a:t>.</a:t>
            </a:r>
            <a:endParaRPr lang="en-US" sz="20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20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20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20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20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20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20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20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20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20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0656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sp>
        <p:nvSpPr>
          <p:cNvPr id="5" name="Google Shape;58;p12"/>
          <p:cNvSpPr txBox="1">
            <a:spLocks/>
          </p:cNvSpPr>
          <p:nvPr/>
        </p:nvSpPr>
        <p:spPr>
          <a:xfrm>
            <a:off x="809656" y="389581"/>
            <a:ext cx="7121994" cy="435707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2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7944" y="433557"/>
            <a:ext cx="80877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</a:rPr>
              <a:t>How to Analyze a Picture </a:t>
            </a:r>
            <a:r>
              <a:rPr lang="en-US" sz="2400" b="1" dirty="0" smtClean="0">
                <a:solidFill>
                  <a:srgbClr val="FFC000"/>
                </a:solidFill>
              </a:rPr>
              <a:t>?</a:t>
            </a:r>
          </a:p>
          <a:p>
            <a:endParaRPr lang="en-US" sz="2800" b="1" dirty="0" smtClean="0">
              <a:solidFill>
                <a:srgbClr val="FFC000"/>
              </a:solidFill>
            </a:endParaRPr>
          </a:p>
          <a:p>
            <a:pPr marL="285750" indent="-285750" algn="just"/>
            <a:r>
              <a:rPr lang="en-US" sz="28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1-  Look deeply at 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picture for a good long time. Have them observe shapes, colors, textures, the position of people and/or </a:t>
            </a:r>
            <a:r>
              <a:rPr lang="en-US" sz="28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objects….. write down what you see without making any interpretation about what the picture is trying to say.</a:t>
            </a:r>
          </a:p>
          <a:p>
            <a:pPr marL="285750" indent="-285750"/>
            <a:endParaRPr lang="en-US" sz="2800" b="1" dirty="0" smtClean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0656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sp>
        <p:nvSpPr>
          <p:cNvPr id="5" name="Google Shape;58;p12"/>
          <p:cNvSpPr txBox="1">
            <a:spLocks/>
          </p:cNvSpPr>
          <p:nvPr/>
        </p:nvSpPr>
        <p:spPr>
          <a:xfrm>
            <a:off x="809656" y="389581"/>
            <a:ext cx="7121994" cy="435707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2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7943" y="434519"/>
            <a:ext cx="808776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Visual Analysis: </a:t>
            </a:r>
            <a:endParaRPr lang="en-US" sz="2400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Exposure-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 is the image too bright (overexposed) or too dark (underexposed) 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Shapes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– Is there any shapes or patterns visible e.g. the buildings are rectangular in shape.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Texture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– How would the image feel if you were to touch it e.g. The photograph has a rough/smooth/silky texture to it.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Pattern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– Can you see any patterns e.g. The colors on the woman’ dress is read . This pattern is visually eye catching.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Colour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– Is there a main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colour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 the image? E.g. the image has a blue tone which gives the photograph a cool feeling</a:t>
            </a:r>
            <a:r>
              <a:rPr lang="en-US" sz="2000" dirty="0" smtClean="0"/>
              <a:t>.</a:t>
            </a:r>
            <a:br>
              <a:rPr lang="en-US" sz="2000" dirty="0" smtClean="0"/>
            </a:br>
            <a:endParaRPr lang="en-US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0656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sp>
        <p:nvSpPr>
          <p:cNvPr id="5" name="Google Shape;58;p12"/>
          <p:cNvSpPr txBox="1">
            <a:spLocks/>
          </p:cNvSpPr>
          <p:nvPr/>
        </p:nvSpPr>
        <p:spPr>
          <a:xfrm>
            <a:off x="809656" y="389581"/>
            <a:ext cx="7121994" cy="435707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2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7943" y="434519"/>
            <a:ext cx="808776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2000" b="1" dirty="0" smtClean="0">
                <a:solidFill>
                  <a:schemeClr val="accent1"/>
                </a:solidFill>
              </a:rPr>
              <a:t>Visual Analysis: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b="1" dirty="0" smtClean="0"/>
              <a:t>Depth of field</a:t>
            </a:r>
            <a:r>
              <a:rPr lang="en-US" sz="2000" dirty="0" smtClean="0"/>
              <a:t> – s the distance between the nearest and the farthest objects that are in acceptably sharp focus in an image</a:t>
            </a:r>
          </a:p>
          <a:p>
            <a:pPr marL="285750" indent="-285750"/>
            <a:r>
              <a:rPr lang="en-US" sz="2000" dirty="0" smtClean="0"/>
              <a:t>. </a:t>
            </a:r>
          </a:p>
          <a:p>
            <a:pPr marL="285750" indent="-285750"/>
            <a:endParaRPr lang="en-US" sz="2000" dirty="0" smtClean="0"/>
          </a:p>
          <a:p>
            <a:pPr marL="285750" indent="-285750"/>
            <a:endParaRPr lang="en-US" sz="2000" dirty="0" smtClean="0"/>
          </a:p>
          <a:p>
            <a:pPr marL="285750" indent="-285750"/>
            <a:endParaRPr lang="en-US" sz="2000" dirty="0" smtClean="0"/>
          </a:p>
          <a:p>
            <a:pPr marL="285750" indent="-285750"/>
            <a:endParaRPr lang="en-US" sz="2000" dirty="0" smtClean="0"/>
          </a:p>
          <a:p>
            <a:pPr marL="285750" indent="-285750"/>
            <a:endParaRPr lang="en-US" sz="2000" dirty="0" smtClean="0"/>
          </a:p>
          <a:p>
            <a:pPr marL="285750" indent="-285750"/>
            <a:endParaRPr lang="en-US" sz="2000" dirty="0" smtClean="0"/>
          </a:p>
          <a:p>
            <a:pPr marL="285750" indent="-285750"/>
            <a:endParaRPr lang="en-US" sz="2000" dirty="0" smtClean="0"/>
          </a:p>
          <a:p>
            <a:pPr marL="285750" indent="-285750"/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7" name="Picture 2" descr="C:\Users\PC\Desktop\Captu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713" y="1362075"/>
            <a:ext cx="8154987" cy="3251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90656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sp>
        <p:nvSpPr>
          <p:cNvPr id="5" name="Google Shape;58;p12"/>
          <p:cNvSpPr txBox="1">
            <a:spLocks/>
          </p:cNvSpPr>
          <p:nvPr/>
        </p:nvSpPr>
        <p:spPr>
          <a:xfrm>
            <a:off x="809656" y="389581"/>
            <a:ext cx="7121994" cy="435707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2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7943" y="434519"/>
            <a:ext cx="808776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2000" b="1" dirty="0" smtClean="0"/>
              <a:t>Shutter speed: 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is the length of time that the film or digital sensor inside the camera is exposed to light (that is, when the 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hlinkClick r:id="rId3" tooltip="Camera"/>
              </a:rPr>
              <a:t>camera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's 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hlinkClick r:id="rId4" tooltip="Shutter (photography)"/>
              </a:rPr>
              <a:t>shutter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is open) when taking a photograph.</a:t>
            </a:r>
            <a:r>
              <a:rPr lang="en-US" sz="2400" baseline="30000" dirty="0" smtClean="0">
                <a:solidFill>
                  <a:schemeClr val="tx1">
                    <a:lumMod val="50000"/>
                  </a:schemeClr>
                </a:solidFill>
                <a:hlinkClick r:id="rId5"/>
              </a:rPr>
              <a:t>[1]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The amount of light that reaches the 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hlinkClick r:id="rId6" tooltip="Photographic film"/>
              </a:rPr>
              <a:t>film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or 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hlinkClick r:id="rId7" tooltip="Image sensor"/>
              </a:rPr>
              <a:t>image sensor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is proportional to the exposure time. 1⁄500 of a second will let half as much light in as 1⁄250. 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/>
            <a:endParaRPr lang="en-US" sz="20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/>
            <a:endParaRPr lang="en-US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027" name="Picture 3" descr="C:\Users\PC\Desktop\Capture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90958" y="2732128"/>
            <a:ext cx="2295525" cy="1544904"/>
          </a:xfrm>
          <a:prstGeom prst="rect">
            <a:avLst/>
          </a:prstGeom>
          <a:noFill/>
        </p:spPr>
      </p:pic>
      <p:pic>
        <p:nvPicPr>
          <p:cNvPr id="1028" name="Picture 4" descr="C:\Users\PC\Desktop\Capture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14648" y="2811517"/>
            <a:ext cx="3552497" cy="198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90656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sp>
        <p:nvSpPr>
          <p:cNvPr id="5" name="Google Shape;58;p12"/>
          <p:cNvSpPr txBox="1">
            <a:spLocks/>
          </p:cNvSpPr>
          <p:nvPr/>
        </p:nvSpPr>
        <p:spPr>
          <a:xfrm>
            <a:off x="809656" y="389581"/>
            <a:ext cx="7121994" cy="435707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2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2535" y="927542"/>
            <a:ext cx="80877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endParaRPr lang="en-US" sz="32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 algn="just"/>
            <a:r>
              <a:rPr lang="en-US" sz="3200" b="1" dirty="0" smtClean="0">
                <a:solidFill>
                  <a:schemeClr val="tx1">
                    <a:lumMod val="50000"/>
                  </a:schemeClr>
                </a:solidFill>
              </a:rPr>
              <a:t>2- </a:t>
            </a:r>
            <a:r>
              <a:rPr lang="en-US" sz="32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Given 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historical context and subject of the piece, ask </a:t>
            </a:r>
            <a:r>
              <a:rPr lang="en-US" sz="32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yourself what do you think 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artist is trying to say (what does the piece mean), and who </a:t>
            </a:r>
            <a:r>
              <a:rPr lang="en-US" sz="32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intended audience</a:t>
            </a:r>
            <a:r>
              <a:rPr lang="en-US" sz="32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2790656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sp>
        <p:nvSpPr>
          <p:cNvPr id="5" name="Google Shape;58;p12"/>
          <p:cNvSpPr txBox="1">
            <a:spLocks/>
          </p:cNvSpPr>
          <p:nvPr/>
        </p:nvSpPr>
        <p:spPr>
          <a:xfrm>
            <a:off x="809656" y="389581"/>
            <a:ext cx="7121994" cy="435707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2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9635" y="409823"/>
            <a:ext cx="808776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2800" b="1" u="sng" dirty="0" smtClean="0">
                <a:solidFill>
                  <a:schemeClr val="tx1">
                    <a:lumMod val="50000"/>
                  </a:schemeClr>
                </a:solidFill>
              </a:rPr>
              <a:t>Context</a:t>
            </a:r>
            <a:r>
              <a:rPr lang="en-US" sz="2800" b="1" dirty="0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</a:rPr>
              <a:t/>
            </a:r>
            <a:br>
              <a:rPr lang="en-US" sz="2800" b="1" dirty="0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</a:rPr>
            </a:br>
            <a:r>
              <a:rPr lang="en-US" sz="3200" b="1" dirty="0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</a:rPr>
              <a:t>Where was it taken? E.g. outside or in a studio/ daytime/nigh time</a:t>
            </a:r>
            <a:br>
              <a:rPr lang="en-US" sz="3200" b="1" dirty="0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</a:rPr>
            </a:br>
            <a:r>
              <a:rPr lang="en-US" sz="3200" b="1" dirty="0" smtClean="0">
                <a:solidFill>
                  <a:schemeClr val="tx1">
                    <a:lumMod val="50000"/>
                  </a:schemeClr>
                </a:solidFill>
                <a:latin typeface="Times" pitchFamily="18" charset="0"/>
              </a:rPr>
              <a:t>What else was going on at the time? (e.g. historical events, other photographer work, technical innovation,  Religious/cultural influence)</a:t>
            </a:r>
            <a:r>
              <a:rPr lang="en-US" sz="2000" b="1" dirty="0" smtClean="0">
                <a:latin typeface="Times" pitchFamily="18" charset="0"/>
              </a:rPr>
              <a:t/>
            </a:r>
            <a:br>
              <a:rPr lang="en-US" sz="2000" b="1" dirty="0" smtClean="0">
                <a:latin typeface="Times" pitchFamily="18" charset="0"/>
              </a:rPr>
            </a:br>
            <a:endParaRPr lang="en-US" sz="2000" b="1" dirty="0">
              <a:solidFill>
                <a:schemeClr val="tx1">
                  <a:lumMod val="50000"/>
                </a:schemeClr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0656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sp>
        <p:nvSpPr>
          <p:cNvPr id="5" name="Google Shape;58;p12"/>
          <p:cNvSpPr txBox="1">
            <a:spLocks/>
          </p:cNvSpPr>
          <p:nvPr/>
        </p:nvSpPr>
        <p:spPr>
          <a:xfrm>
            <a:off x="809656" y="389581"/>
            <a:ext cx="7121994" cy="435707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2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047" y="685804"/>
            <a:ext cx="80877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4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3- interpret and  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support your view by referring to specific elements of the image and what </a:t>
            </a:r>
            <a:r>
              <a:rPr lang="en-US" sz="4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 you 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know about the history of the time</a:t>
            </a:r>
          </a:p>
        </p:txBody>
      </p:sp>
    </p:spTree>
    <p:extLst>
      <p:ext uri="{BB962C8B-B14F-4D97-AF65-F5344CB8AC3E}">
        <p14:creationId xmlns:p14="http://schemas.microsoft.com/office/powerpoint/2010/main" xmlns="" val="2790656924"/>
      </p:ext>
    </p:extLst>
  </p:cSld>
  <p:clrMapOvr>
    <a:masterClrMapping/>
  </p:clrMapOvr>
</p:sld>
</file>

<file path=ppt/theme/theme1.xml><?xml version="1.0" encoding="utf-8"?>
<a:theme xmlns:a="http://schemas.openxmlformats.org/drawingml/2006/main" name="Perdita template">
  <a:themeElements>
    <a:clrScheme name="Custom 347">
      <a:dk1>
        <a:srgbClr val="434343"/>
      </a:dk1>
      <a:lt1>
        <a:srgbClr val="FFFFFF"/>
      </a:lt1>
      <a:dk2>
        <a:srgbClr val="999999"/>
      </a:dk2>
      <a:lt2>
        <a:srgbClr val="EFEFEF"/>
      </a:lt2>
      <a:accent1>
        <a:srgbClr val="FF9E00"/>
      </a:accent1>
      <a:accent2>
        <a:srgbClr val="FF6F00"/>
      </a:accent2>
      <a:accent3>
        <a:srgbClr val="8A827D"/>
      </a:accent3>
      <a:accent4>
        <a:srgbClr val="443F3D"/>
      </a:accent4>
      <a:accent5>
        <a:srgbClr val="A0BEDA"/>
      </a:accent5>
      <a:accent6>
        <a:srgbClr val="5E86AC"/>
      </a:accent6>
      <a:hlink>
        <a:srgbClr val="43434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562</Words>
  <Application>Microsoft Office PowerPoint</Application>
  <PresentationFormat>Affichage à l'écran (16:9)</PresentationFormat>
  <Paragraphs>67</Paragraphs>
  <Slides>14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</vt:lpstr>
      <vt:lpstr>Montserrat</vt:lpstr>
      <vt:lpstr>Times New Roman</vt:lpstr>
      <vt:lpstr>Times</vt:lpstr>
      <vt:lpstr>Droid Serif</vt:lpstr>
      <vt:lpstr>Perdita template</vt:lpstr>
      <vt:lpstr>Photography Analysis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TV CHANNELS</vt:lpstr>
      <vt:lpstr>HELLO!</vt:lpstr>
      <vt:lpstr>HELLO!</vt:lpstr>
      <vt:lpstr>Diapositive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Power of image on TV</dc:title>
  <dc:creator>skuy</dc:creator>
  <cp:lastModifiedBy>skuy</cp:lastModifiedBy>
  <cp:revision>29</cp:revision>
  <dcterms:modified xsi:type="dcterms:W3CDTF">2025-03-08T05:52:38Z</dcterms:modified>
</cp:coreProperties>
</file>