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21"/>
  </p:notesMasterIdLst>
  <p:handoutMasterIdLst>
    <p:handoutMasterId r:id="rId22"/>
  </p:handoutMasterIdLst>
  <p:sldIdLst>
    <p:sldId id="256"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85D44"/>
    <a:srgbClr val="CC592A"/>
    <a:srgbClr val="038CDB"/>
    <a:srgbClr val="393939"/>
    <a:srgbClr val="494949"/>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81" autoAdjust="0"/>
    <p:restoredTop sz="94618" autoAdjust="0"/>
  </p:normalViewPr>
  <p:slideViewPr>
    <p:cSldViewPr>
      <p:cViewPr varScale="1">
        <p:scale>
          <a:sx n="86" d="100"/>
          <a:sy n="86" d="100"/>
        </p:scale>
        <p:origin x="978"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65186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53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553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553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553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53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553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F08F55B-9F6B-413F-93B5-FCB159C2628F}" type="slidenum">
              <a:rPr lang="en-US"/>
              <a:pPr/>
              <a:t>‹#›</a:t>
            </a:fld>
            <a:endParaRPr lang="en-US"/>
          </a:p>
        </p:txBody>
      </p:sp>
    </p:spTree>
    <p:extLst>
      <p:ext uri="{BB962C8B-B14F-4D97-AF65-F5344CB8AC3E}">
        <p14:creationId xmlns:p14="http://schemas.microsoft.com/office/powerpoint/2010/main" val="42007315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20E725-1374-4840-A1DC-16B1BE4FD8D3}" type="slidenum">
              <a:rPr lang="en-US"/>
              <a:pPr/>
              <a:t>1</a:t>
            </a:fld>
            <a:endParaRPr lang="en-US"/>
          </a:p>
        </p:txBody>
      </p:sp>
      <p:sp>
        <p:nvSpPr>
          <p:cNvPr id="356354" name="Rectangle 2"/>
          <p:cNvSpPr>
            <a:spLocks noGrp="1" noRot="1" noChangeAspect="1" noChangeArrowheads="1" noTextEdit="1"/>
          </p:cNvSpPr>
          <p:nvPr>
            <p:ph type="sldImg"/>
          </p:nvPr>
        </p:nvSpPr>
        <p:spPr>
          <a:ln/>
        </p:spPr>
      </p:sp>
      <p:sp>
        <p:nvSpPr>
          <p:cNvPr id="3563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252824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692275" y="5445125"/>
            <a:ext cx="6048375" cy="750888"/>
          </a:xfrm>
        </p:spPr>
        <p:txBody>
          <a:bodyPr/>
          <a:lstStyle>
            <a:lvl1pPr algn="ctr">
              <a:defRPr sz="2800" b="1"/>
            </a:lvl1pPr>
          </a:lstStyle>
          <a:p>
            <a:r>
              <a:rPr lang="ru-RU"/>
              <a:t>Click to edit Master title style</a:t>
            </a:r>
          </a:p>
        </p:txBody>
      </p:sp>
      <p:sp>
        <p:nvSpPr>
          <p:cNvPr id="5123" name="Rectangle 3"/>
          <p:cNvSpPr>
            <a:spLocks noGrp="1" noChangeArrowheads="1"/>
          </p:cNvSpPr>
          <p:nvPr>
            <p:ph type="subTitle" idx="1"/>
          </p:nvPr>
        </p:nvSpPr>
        <p:spPr>
          <a:xfrm>
            <a:off x="1692275" y="6165850"/>
            <a:ext cx="6048375" cy="503238"/>
          </a:xfrm>
        </p:spPr>
        <p:txBody>
          <a:bodyPr/>
          <a:lstStyle>
            <a:lvl1pPr marL="0" indent="0" algn="ctr">
              <a:buFontTx/>
              <a:buNone/>
              <a:defRPr sz="2400" b="1">
                <a:solidFill>
                  <a:srgbClr val="080808"/>
                </a:solidFill>
              </a:defRPr>
            </a:lvl1pPr>
          </a:lstStyle>
          <a:p>
            <a:r>
              <a:rPr lang="ru-RU"/>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80175" y="115888"/>
            <a:ext cx="1908175" cy="6335712"/>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755650" y="115888"/>
            <a:ext cx="5572125" cy="633571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08D480C-E80F-4A89-856B-11EC6784CA1A}" type="slidenum">
              <a:rPr lang="ru-RU"/>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32A0EA2-DFE5-4E17-B0C0-0E41413A1DF3}" type="slidenum">
              <a:rPr lang="ru-RU"/>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243F3E9D-64B4-4FA0-8484-D6EA9FEEA782}" type="slidenum">
              <a:rPr lang="ru-RU"/>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1763713" y="1600200"/>
            <a:ext cx="33845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5300663" y="1600200"/>
            <a:ext cx="338613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10713F4-57D3-435C-B2D4-C5860A912C56}" type="slidenum">
              <a:rPr lang="ru-RU"/>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ACE0330B-020D-49C6-B52C-7C101F95AC93}" type="slidenum">
              <a:rPr lang="ru-RU"/>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70D8F489-7B29-4130-B668-022EFB1985C5}" type="slidenum">
              <a:rPr lang="ru-RU"/>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34EC6B7A-1022-4E14-B6FF-DADD9A662969}" type="slidenum">
              <a:rPr lang="ru-RU"/>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1821CE9-D930-4893-A110-B1817885C680}"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B784814-AAC0-49DB-B2F0-F78F66B6743B}" type="slidenum">
              <a:rPr lang="ru-RU"/>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A89A998-2F60-4813-BA4F-247F6A1F97EA}" type="slidenum">
              <a:rPr lang="ru-RU"/>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56425" y="274638"/>
            <a:ext cx="1730375"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1763713" y="274638"/>
            <a:ext cx="5040312"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43071C2-6D60-4086-A027-830FBC1E2E61}"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827088" y="836613"/>
            <a:ext cx="3667125" cy="5614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6613" y="836613"/>
            <a:ext cx="3668712" cy="5614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55650" y="115888"/>
            <a:ext cx="7632700" cy="508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Click to edit Master title style</a:t>
            </a:r>
          </a:p>
        </p:txBody>
      </p:sp>
      <p:sp>
        <p:nvSpPr>
          <p:cNvPr id="1027" name="Rectangle 3"/>
          <p:cNvSpPr>
            <a:spLocks noGrp="1" noChangeArrowheads="1"/>
          </p:cNvSpPr>
          <p:nvPr>
            <p:ph type="body" idx="1"/>
          </p:nvPr>
        </p:nvSpPr>
        <p:spPr bwMode="auto">
          <a:xfrm>
            <a:off x="827088" y="836613"/>
            <a:ext cx="7488237" cy="5614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0"/>
            <a:r>
              <a:rPr lang="ru-RU" smtClean="0"/>
              <a:t>Third level</a:t>
            </a:r>
          </a:p>
          <a:p>
            <a:pPr lvl="1"/>
            <a:r>
              <a:rPr lang="ru-RU" smtClean="0"/>
              <a:t>Fourth level</a:t>
            </a:r>
          </a:p>
          <a:p>
            <a:pPr lvl="2"/>
            <a:r>
              <a:rPr lang="ru-RU"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3200">
          <a:solidFill>
            <a:srgbClr val="080808"/>
          </a:solidFill>
          <a:latin typeface="+mj-lt"/>
          <a:ea typeface="+mj-ea"/>
          <a:cs typeface="+mj-cs"/>
        </a:defRPr>
      </a:lvl1pPr>
      <a:lvl2pPr algn="l" rtl="0" fontAlgn="base">
        <a:spcBef>
          <a:spcPct val="0"/>
        </a:spcBef>
        <a:spcAft>
          <a:spcPct val="0"/>
        </a:spcAft>
        <a:defRPr sz="3200">
          <a:solidFill>
            <a:srgbClr val="080808"/>
          </a:solidFill>
          <a:latin typeface="Arial" charset="0"/>
        </a:defRPr>
      </a:lvl2pPr>
      <a:lvl3pPr algn="l" rtl="0" fontAlgn="base">
        <a:spcBef>
          <a:spcPct val="0"/>
        </a:spcBef>
        <a:spcAft>
          <a:spcPct val="0"/>
        </a:spcAft>
        <a:defRPr sz="3200">
          <a:solidFill>
            <a:srgbClr val="080808"/>
          </a:solidFill>
          <a:latin typeface="Arial" charset="0"/>
        </a:defRPr>
      </a:lvl3pPr>
      <a:lvl4pPr algn="l" rtl="0" fontAlgn="base">
        <a:spcBef>
          <a:spcPct val="0"/>
        </a:spcBef>
        <a:spcAft>
          <a:spcPct val="0"/>
        </a:spcAft>
        <a:defRPr sz="3200">
          <a:solidFill>
            <a:srgbClr val="080808"/>
          </a:solidFill>
          <a:latin typeface="Arial" charset="0"/>
        </a:defRPr>
      </a:lvl4pPr>
      <a:lvl5pPr algn="l" rtl="0" fontAlgn="base">
        <a:spcBef>
          <a:spcPct val="0"/>
        </a:spcBef>
        <a:spcAft>
          <a:spcPct val="0"/>
        </a:spcAft>
        <a:defRPr sz="3200">
          <a:solidFill>
            <a:srgbClr val="080808"/>
          </a:solidFill>
          <a:latin typeface="Arial" charset="0"/>
        </a:defRPr>
      </a:lvl5pPr>
      <a:lvl6pPr marL="457200" algn="l" rtl="0" fontAlgn="base">
        <a:spcBef>
          <a:spcPct val="0"/>
        </a:spcBef>
        <a:spcAft>
          <a:spcPct val="0"/>
        </a:spcAft>
        <a:defRPr sz="3200">
          <a:solidFill>
            <a:srgbClr val="080808"/>
          </a:solidFill>
          <a:latin typeface="Arial" charset="0"/>
        </a:defRPr>
      </a:lvl6pPr>
      <a:lvl7pPr marL="914400" algn="l" rtl="0" fontAlgn="base">
        <a:spcBef>
          <a:spcPct val="0"/>
        </a:spcBef>
        <a:spcAft>
          <a:spcPct val="0"/>
        </a:spcAft>
        <a:defRPr sz="3200">
          <a:solidFill>
            <a:srgbClr val="080808"/>
          </a:solidFill>
          <a:latin typeface="Arial" charset="0"/>
        </a:defRPr>
      </a:lvl7pPr>
      <a:lvl8pPr marL="1371600" algn="l" rtl="0" fontAlgn="base">
        <a:spcBef>
          <a:spcPct val="0"/>
        </a:spcBef>
        <a:spcAft>
          <a:spcPct val="0"/>
        </a:spcAft>
        <a:defRPr sz="3200">
          <a:solidFill>
            <a:srgbClr val="080808"/>
          </a:solidFill>
          <a:latin typeface="Arial" charset="0"/>
        </a:defRPr>
      </a:lvl8pPr>
      <a:lvl9pPr marL="1828800" algn="l" rtl="0" fontAlgn="base">
        <a:spcBef>
          <a:spcPct val="0"/>
        </a:spcBef>
        <a:spcAft>
          <a:spcPct val="0"/>
        </a:spcAft>
        <a:defRPr sz="3200">
          <a:solidFill>
            <a:srgbClr val="080808"/>
          </a:solidFill>
          <a:latin typeface="Arial" charset="0"/>
        </a:defRPr>
      </a:lvl9pPr>
    </p:titleStyle>
    <p:bodyStyle>
      <a:lvl1pPr marL="342900" indent="-342900" algn="l" rtl="0" fontAlgn="base">
        <a:spcBef>
          <a:spcPct val="20000"/>
        </a:spcBef>
        <a:spcAft>
          <a:spcPct val="0"/>
        </a:spcAft>
        <a:buChar char="•"/>
        <a:defRPr sz="2800">
          <a:solidFill>
            <a:schemeClr val="bg2"/>
          </a:solidFill>
          <a:latin typeface="+mn-lt"/>
          <a:ea typeface="+mn-ea"/>
          <a:cs typeface="+mn-cs"/>
        </a:defRPr>
      </a:lvl1pPr>
      <a:lvl2pPr marL="742950" indent="-285750" algn="l" rtl="0" fontAlgn="base">
        <a:spcBef>
          <a:spcPct val="20000"/>
        </a:spcBef>
        <a:spcAft>
          <a:spcPct val="0"/>
        </a:spcAft>
        <a:buChar char="–"/>
        <a:defRPr sz="2400" b="1">
          <a:solidFill>
            <a:schemeClr val="bg2"/>
          </a:solidFill>
          <a:latin typeface="+mn-lt"/>
        </a:defRPr>
      </a:lvl2pPr>
      <a:lvl3pPr marL="1143000" indent="-228600" algn="l" rtl="0" fontAlgn="base">
        <a:spcBef>
          <a:spcPct val="20000"/>
        </a:spcBef>
        <a:spcAft>
          <a:spcPct val="0"/>
        </a:spcAft>
        <a:buChar char="•"/>
        <a:defRPr sz="2400">
          <a:solidFill>
            <a:schemeClr val="bg2"/>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bwMode="auto">
          <a:xfrm>
            <a:off x="1835150" y="274638"/>
            <a:ext cx="68516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Click to edit Master title style</a:t>
            </a:r>
          </a:p>
        </p:txBody>
      </p:sp>
      <p:sp>
        <p:nvSpPr>
          <p:cNvPr id="359427" name="Rectangle 3"/>
          <p:cNvSpPr>
            <a:spLocks noGrp="1" noChangeArrowheads="1"/>
          </p:cNvSpPr>
          <p:nvPr>
            <p:ph type="body" idx="1"/>
          </p:nvPr>
        </p:nvSpPr>
        <p:spPr bwMode="auto">
          <a:xfrm>
            <a:off x="1763713" y="1600200"/>
            <a:ext cx="69230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3594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3594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3594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7DC0F2F-CB83-4D5C-981E-A6BD0212EB6C}"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defRPr>
      </a:lvl2pPr>
      <a:lvl3pPr algn="l" rtl="0" fontAlgn="base">
        <a:spcBef>
          <a:spcPct val="0"/>
        </a:spcBef>
        <a:spcAft>
          <a:spcPct val="0"/>
        </a:spcAft>
        <a:defRPr sz="4400">
          <a:solidFill>
            <a:schemeClr val="tx2"/>
          </a:solidFill>
          <a:latin typeface="Arial" charset="0"/>
        </a:defRPr>
      </a:lvl3pPr>
      <a:lvl4pPr algn="l" rtl="0" fontAlgn="base">
        <a:spcBef>
          <a:spcPct val="0"/>
        </a:spcBef>
        <a:spcAft>
          <a:spcPct val="0"/>
        </a:spcAft>
        <a:defRPr sz="4400">
          <a:solidFill>
            <a:schemeClr val="tx2"/>
          </a:solidFill>
          <a:latin typeface="Arial" charset="0"/>
        </a:defRPr>
      </a:lvl4pPr>
      <a:lvl5pPr algn="l" rtl="0" fontAlgn="base">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nsjsi.dz/e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3419872" y="4005064"/>
            <a:ext cx="7488163" cy="504825"/>
          </a:xfrm>
          <a:noFill/>
        </p:spPr>
        <p:txBody>
          <a:bodyPr/>
          <a:lstStyle/>
          <a:p>
            <a:r>
              <a:rPr lang="en-US" sz="4800" dirty="0" smtClean="0">
                <a:solidFill>
                  <a:schemeClr val="tx1">
                    <a:lumMod val="50000"/>
                  </a:schemeClr>
                </a:solidFill>
                <a:latin typeface="Tahoma" charset="0"/>
              </a:rPr>
              <a:t>Introduction </a:t>
            </a:r>
            <a:br>
              <a:rPr lang="en-US" sz="4800" dirty="0" smtClean="0">
                <a:solidFill>
                  <a:schemeClr val="tx1">
                    <a:lumMod val="50000"/>
                  </a:schemeClr>
                </a:solidFill>
                <a:latin typeface="Tahoma" charset="0"/>
              </a:rPr>
            </a:br>
            <a:r>
              <a:rPr lang="en-US" sz="4800" dirty="0" smtClean="0">
                <a:solidFill>
                  <a:schemeClr val="tx1">
                    <a:lumMod val="50000"/>
                  </a:schemeClr>
                </a:solidFill>
                <a:latin typeface="Tahoma" charset="0"/>
              </a:rPr>
              <a:t>to Drafting</a:t>
            </a:r>
            <a:endParaRPr lang="en-US" sz="4800" dirty="0">
              <a:solidFill>
                <a:schemeClr val="tx1">
                  <a:lumMod val="50000"/>
                </a:schemeClr>
              </a:solidFill>
              <a:latin typeface="Tahoma" charset="0"/>
            </a:endParaRPr>
          </a:p>
        </p:txBody>
      </p:sp>
      <p:sp>
        <p:nvSpPr>
          <p:cNvPr id="34819" name="Rectangle 3"/>
          <p:cNvSpPr>
            <a:spLocks noGrp="1" noChangeArrowheads="1"/>
          </p:cNvSpPr>
          <p:nvPr>
            <p:ph type="subTitle" idx="1"/>
          </p:nvPr>
        </p:nvSpPr>
        <p:spPr>
          <a:xfrm>
            <a:off x="179512" y="5949280"/>
            <a:ext cx="4032250" cy="503238"/>
          </a:xfrm>
        </p:spPr>
        <p:txBody>
          <a:bodyPr/>
          <a:lstStyle/>
          <a:p>
            <a:pPr>
              <a:lnSpc>
                <a:spcPct val="90000"/>
              </a:lnSpc>
            </a:pPr>
            <a:r>
              <a:rPr lang="fr-FR" sz="1600" dirty="0" smtClean="0">
                <a:latin typeface="Tahoma" charset="0"/>
              </a:rPr>
              <a:t>Dr. HAMDINI Narimen</a:t>
            </a:r>
            <a:endParaRPr lang="uk-UA" sz="1600" dirty="0">
              <a:latin typeface="Tahoma" charset="0"/>
            </a:endParaRPr>
          </a:p>
        </p:txBody>
      </p:sp>
      <p:sp>
        <p:nvSpPr>
          <p:cNvPr id="4" name="Rectangle 2"/>
          <p:cNvSpPr txBox="1">
            <a:spLocks noChangeArrowheads="1"/>
          </p:cNvSpPr>
          <p:nvPr/>
        </p:nvSpPr>
        <p:spPr bwMode="auto">
          <a:xfrm>
            <a:off x="683568" y="332656"/>
            <a:ext cx="7488163" cy="86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2800" b="1">
                <a:solidFill>
                  <a:srgbClr val="080808"/>
                </a:solidFill>
                <a:latin typeface="+mj-lt"/>
                <a:ea typeface="+mj-ea"/>
                <a:cs typeface="+mj-cs"/>
              </a:defRPr>
            </a:lvl1pPr>
            <a:lvl2pPr algn="l" rtl="0" fontAlgn="base">
              <a:spcBef>
                <a:spcPct val="0"/>
              </a:spcBef>
              <a:spcAft>
                <a:spcPct val="0"/>
              </a:spcAft>
              <a:defRPr sz="3200">
                <a:solidFill>
                  <a:srgbClr val="080808"/>
                </a:solidFill>
                <a:latin typeface="Arial" charset="0"/>
              </a:defRPr>
            </a:lvl2pPr>
            <a:lvl3pPr algn="l" rtl="0" fontAlgn="base">
              <a:spcBef>
                <a:spcPct val="0"/>
              </a:spcBef>
              <a:spcAft>
                <a:spcPct val="0"/>
              </a:spcAft>
              <a:defRPr sz="3200">
                <a:solidFill>
                  <a:srgbClr val="080808"/>
                </a:solidFill>
                <a:latin typeface="Arial" charset="0"/>
              </a:defRPr>
            </a:lvl3pPr>
            <a:lvl4pPr algn="l" rtl="0" fontAlgn="base">
              <a:spcBef>
                <a:spcPct val="0"/>
              </a:spcBef>
              <a:spcAft>
                <a:spcPct val="0"/>
              </a:spcAft>
              <a:defRPr sz="3200">
                <a:solidFill>
                  <a:srgbClr val="080808"/>
                </a:solidFill>
                <a:latin typeface="Arial" charset="0"/>
              </a:defRPr>
            </a:lvl4pPr>
            <a:lvl5pPr algn="l" rtl="0" fontAlgn="base">
              <a:spcBef>
                <a:spcPct val="0"/>
              </a:spcBef>
              <a:spcAft>
                <a:spcPct val="0"/>
              </a:spcAft>
              <a:defRPr sz="3200">
                <a:solidFill>
                  <a:srgbClr val="080808"/>
                </a:solidFill>
                <a:latin typeface="Arial" charset="0"/>
              </a:defRPr>
            </a:lvl5pPr>
            <a:lvl6pPr marL="457200" algn="l" rtl="0" fontAlgn="base">
              <a:spcBef>
                <a:spcPct val="0"/>
              </a:spcBef>
              <a:spcAft>
                <a:spcPct val="0"/>
              </a:spcAft>
              <a:defRPr sz="3200">
                <a:solidFill>
                  <a:srgbClr val="080808"/>
                </a:solidFill>
                <a:latin typeface="Arial" charset="0"/>
              </a:defRPr>
            </a:lvl6pPr>
            <a:lvl7pPr marL="914400" algn="l" rtl="0" fontAlgn="base">
              <a:spcBef>
                <a:spcPct val="0"/>
              </a:spcBef>
              <a:spcAft>
                <a:spcPct val="0"/>
              </a:spcAft>
              <a:defRPr sz="3200">
                <a:solidFill>
                  <a:srgbClr val="080808"/>
                </a:solidFill>
                <a:latin typeface="Arial" charset="0"/>
              </a:defRPr>
            </a:lvl7pPr>
            <a:lvl8pPr marL="1371600" algn="l" rtl="0" fontAlgn="base">
              <a:spcBef>
                <a:spcPct val="0"/>
              </a:spcBef>
              <a:spcAft>
                <a:spcPct val="0"/>
              </a:spcAft>
              <a:defRPr sz="3200">
                <a:solidFill>
                  <a:srgbClr val="080808"/>
                </a:solidFill>
                <a:latin typeface="Arial" charset="0"/>
              </a:defRPr>
            </a:lvl8pPr>
            <a:lvl9pPr marL="1828800" algn="l" rtl="0" fontAlgn="base">
              <a:spcBef>
                <a:spcPct val="0"/>
              </a:spcBef>
              <a:spcAft>
                <a:spcPct val="0"/>
              </a:spcAft>
              <a:defRPr sz="3200">
                <a:solidFill>
                  <a:srgbClr val="080808"/>
                </a:solidFill>
                <a:latin typeface="Arial" charset="0"/>
              </a:defRPr>
            </a:lvl9pPr>
          </a:lstStyle>
          <a:p>
            <a:r>
              <a:rPr lang="en-US" sz="1800" dirty="0" smtClean="0">
                <a:solidFill>
                  <a:schemeClr val="bg2">
                    <a:lumMod val="50000"/>
                  </a:schemeClr>
                </a:solidFill>
                <a:hlinkClick r:id="rId3"/>
              </a:rPr>
              <a:t>People's Democratic Republic Of Algeria</a:t>
            </a:r>
          </a:p>
          <a:p>
            <a:r>
              <a:rPr lang="en-US" sz="1800" dirty="0" smtClean="0">
                <a:solidFill>
                  <a:schemeClr val="bg2">
                    <a:lumMod val="50000"/>
                  </a:schemeClr>
                </a:solidFill>
                <a:hlinkClick r:id="rId3"/>
              </a:rPr>
              <a:t>High </a:t>
            </a:r>
            <a:r>
              <a:rPr lang="en-US" sz="1800" dirty="0">
                <a:solidFill>
                  <a:schemeClr val="bg2">
                    <a:lumMod val="50000"/>
                  </a:schemeClr>
                </a:solidFill>
                <a:hlinkClick r:id="rId3"/>
              </a:rPr>
              <a:t>National School of Journalism </a:t>
            </a:r>
            <a:r>
              <a:rPr lang="en-US" sz="1800" dirty="0" smtClean="0">
                <a:solidFill>
                  <a:schemeClr val="bg2">
                    <a:lumMod val="50000"/>
                  </a:schemeClr>
                </a:solidFill>
                <a:hlinkClick r:id="rId3"/>
              </a:rPr>
              <a:t>&amp; information </a:t>
            </a:r>
            <a:r>
              <a:rPr lang="en-US" sz="1800" dirty="0">
                <a:solidFill>
                  <a:schemeClr val="bg2">
                    <a:lumMod val="50000"/>
                  </a:schemeClr>
                </a:solidFill>
                <a:hlinkClick r:id="rId3"/>
              </a:rPr>
              <a:t>sciences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907704" y="161256"/>
            <a:ext cx="6851650" cy="66967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3600" kern="0" dirty="0" smtClean="0">
                <a:latin typeface="Tahoma" charset="0"/>
              </a:rPr>
              <a:t>When writing your article or essay, always find a thesis statement before writing the introduction</a:t>
            </a:r>
          </a:p>
          <a:p>
            <a:pPr marL="0" indent="0">
              <a:buNone/>
            </a:pPr>
            <a:r>
              <a:rPr lang="fr-FR" sz="3600" kern="0" dirty="0" smtClean="0">
                <a:latin typeface="Tahoma" charset="0"/>
              </a:rPr>
              <a:t>This will keep you on track to </a:t>
            </a:r>
            <a:r>
              <a:rPr lang="en-US" sz="3600" kern="0" dirty="0" smtClean="0">
                <a:latin typeface="Tahoma" charset="0"/>
              </a:rPr>
              <a:t>achieve</a:t>
            </a:r>
            <a:r>
              <a:rPr lang="fr-FR" sz="3600" kern="0" dirty="0" smtClean="0">
                <a:latin typeface="Tahoma" charset="0"/>
              </a:rPr>
              <a:t> </a:t>
            </a:r>
            <a:r>
              <a:rPr lang="en-US" sz="3600" kern="0" dirty="0" smtClean="0">
                <a:latin typeface="Tahoma" charset="0"/>
              </a:rPr>
              <a:t>the</a:t>
            </a:r>
            <a:r>
              <a:rPr lang="fr-FR" sz="3600" kern="0" dirty="0" smtClean="0">
                <a:latin typeface="Tahoma" charset="0"/>
              </a:rPr>
              <a:t> goal of writing</a:t>
            </a:r>
          </a:p>
          <a:p>
            <a:pPr marL="0" indent="0">
              <a:buNone/>
            </a:pPr>
            <a:r>
              <a:rPr lang="en-US" sz="3600" kern="0" dirty="0" smtClean="0">
                <a:latin typeface="Tahoma" charset="0"/>
              </a:rPr>
              <a:t>Logically</a:t>
            </a:r>
            <a:r>
              <a:rPr lang="fr-FR" sz="3600" kern="0" dirty="0" smtClean="0">
                <a:latin typeface="Tahoma" charset="0"/>
              </a:rPr>
              <a:t> </a:t>
            </a:r>
            <a:r>
              <a:rPr lang="en-US" sz="3600" kern="0" dirty="0" smtClean="0">
                <a:latin typeface="Tahoma" charset="0"/>
              </a:rPr>
              <a:t>connect</a:t>
            </a:r>
            <a:r>
              <a:rPr lang="fr-FR" sz="3600" kern="0" dirty="0" smtClean="0">
                <a:latin typeface="Tahoma" charset="0"/>
              </a:rPr>
              <a:t> </a:t>
            </a:r>
            <a:r>
              <a:rPr lang="fr-FR" sz="3600" kern="0" dirty="0" err="1" smtClean="0">
                <a:latin typeface="Tahoma" charset="0"/>
              </a:rPr>
              <a:t>your</a:t>
            </a:r>
            <a:r>
              <a:rPr lang="fr-FR" sz="3600" kern="0" dirty="0" smtClean="0">
                <a:latin typeface="Tahoma" charset="0"/>
              </a:rPr>
              <a:t> </a:t>
            </a:r>
            <a:r>
              <a:rPr lang="en-US" sz="3600" kern="0" dirty="0" smtClean="0">
                <a:latin typeface="Tahoma" charset="0"/>
              </a:rPr>
              <a:t>paragraphs</a:t>
            </a:r>
            <a:r>
              <a:rPr lang="fr-FR" sz="3600" kern="0" dirty="0" smtClean="0">
                <a:latin typeface="Tahoma" charset="0"/>
              </a:rPr>
              <a:t> and integrate </a:t>
            </a:r>
            <a:r>
              <a:rPr lang="en-US" sz="3600" kern="0" dirty="0" smtClean="0">
                <a:latin typeface="Tahoma" charset="0"/>
              </a:rPr>
              <a:t>whatever</a:t>
            </a:r>
            <a:r>
              <a:rPr lang="fr-FR" sz="3600" kern="0" dirty="0" smtClean="0">
                <a:latin typeface="Tahoma" charset="0"/>
              </a:rPr>
              <a:t> information you </a:t>
            </a:r>
            <a:r>
              <a:rPr lang="fr-FR" sz="3600" kern="0" dirty="0" err="1" smtClean="0">
                <a:latin typeface="Tahoma" charset="0"/>
              </a:rPr>
              <a:t>think</a:t>
            </a:r>
            <a:r>
              <a:rPr lang="fr-FR" sz="3600" kern="0" dirty="0" smtClean="0">
                <a:latin typeface="Tahoma" charset="0"/>
              </a:rPr>
              <a:t> </a:t>
            </a:r>
            <a:r>
              <a:rPr lang="en-US" sz="3600" kern="0" dirty="0" smtClean="0">
                <a:latin typeface="Tahoma" charset="0"/>
              </a:rPr>
              <a:t>necessary </a:t>
            </a:r>
          </a:p>
          <a:p>
            <a:pPr marL="0" indent="0">
              <a:buNone/>
            </a:pPr>
            <a:endParaRPr lang="fr-FR" sz="3600" kern="0" dirty="0" smtClean="0">
              <a:latin typeface="Tahoma" charset="0"/>
            </a:endParaRPr>
          </a:p>
          <a:p>
            <a:pPr marL="0" indent="0" algn="ctr">
              <a:buNone/>
            </a:pPr>
            <a:endParaRPr lang="en-US" sz="3600" kern="0" dirty="0">
              <a:latin typeface="Tahoma" charset="0"/>
            </a:endParaRPr>
          </a:p>
        </p:txBody>
      </p:sp>
    </p:spTree>
    <p:extLst>
      <p:ext uri="{BB962C8B-B14F-4D97-AF65-F5344CB8AC3E}">
        <p14:creationId xmlns:p14="http://schemas.microsoft.com/office/powerpoint/2010/main" val="2613286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907704" y="161256"/>
            <a:ext cx="6851650" cy="66967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endParaRPr lang="en-US" sz="3600" b="1" dirty="0" smtClean="0"/>
          </a:p>
          <a:p>
            <a:pPr marL="0" indent="0">
              <a:buNone/>
            </a:pPr>
            <a:endParaRPr lang="fr-FR" sz="3600" b="1" dirty="0" smtClean="0"/>
          </a:p>
          <a:p>
            <a:pPr marL="0" indent="0">
              <a:buNone/>
            </a:pPr>
            <a:endParaRPr lang="fr-FR" sz="3600" b="1" dirty="0"/>
          </a:p>
          <a:p>
            <a:pPr marL="0" indent="0">
              <a:buNone/>
            </a:pPr>
            <a:endParaRPr lang="en-US" sz="3600" b="1" dirty="0"/>
          </a:p>
          <a:p>
            <a:pPr marL="0" indent="0" algn="ctr">
              <a:buNone/>
            </a:pPr>
            <a:r>
              <a:rPr lang="en-US" sz="3600" b="1" dirty="0"/>
              <a:t>3</a:t>
            </a:r>
            <a:r>
              <a:rPr lang="en-US" sz="3600" b="1" dirty="0" smtClean="0"/>
              <a:t>. Elaborate </a:t>
            </a:r>
            <a:r>
              <a:rPr lang="en-US" sz="3600" b="1" dirty="0"/>
              <a:t>on ideas</a:t>
            </a:r>
            <a:endParaRPr lang="en-US" sz="3600" kern="0" dirty="0">
              <a:latin typeface="Tahoma" charset="0"/>
            </a:endParaRPr>
          </a:p>
        </p:txBody>
      </p:sp>
    </p:spTree>
    <p:extLst>
      <p:ext uri="{BB962C8B-B14F-4D97-AF65-F5344CB8AC3E}">
        <p14:creationId xmlns:p14="http://schemas.microsoft.com/office/powerpoint/2010/main" val="2524344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907704" y="161256"/>
            <a:ext cx="6851650" cy="66967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None/>
            </a:pPr>
            <a:endParaRPr lang="en-US" sz="3600" b="1" dirty="0" smtClean="0"/>
          </a:p>
          <a:p>
            <a:pPr marL="0" indent="0" algn="just">
              <a:buNone/>
            </a:pPr>
            <a:r>
              <a:rPr lang="en-US" sz="3600" dirty="0" smtClean="0"/>
              <a:t>At this level you can supplement </a:t>
            </a:r>
            <a:r>
              <a:rPr lang="en-US" sz="3600" dirty="0"/>
              <a:t>the topic sentences of each body paragraph with research pertinent </a:t>
            </a:r>
            <a:r>
              <a:rPr lang="en-US" sz="3600" dirty="0" smtClean="0"/>
              <a:t>information. The writer must make sure that the thesis statement is conveyed properly by the surrounding text</a:t>
            </a:r>
            <a:endParaRPr lang="en-US" sz="3600" b="1" dirty="0"/>
          </a:p>
        </p:txBody>
      </p:sp>
    </p:spTree>
    <p:extLst>
      <p:ext uri="{BB962C8B-B14F-4D97-AF65-F5344CB8AC3E}">
        <p14:creationId xmlns:p14="http://schemas.microsoft.com/office/powerpoint/2010/main" val="396635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907704" y="161256"/>
            <a:ext cx="6851650" cy="66967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endParaRPr lang="fr-FR" sz="3600" b="1" dirty="0" smtClean="0"/>
          </a:p>
          <a:p>
            <a:pPr marL="0" indent="0">
              <a:buNone/>
            </a:pPr>
            <a:endParaRPr lang="fr-FR" sz="3600" b="1" dirty="0"/>
          </a:p>
          <a:p>
            <a:pPr marL="0" indent="0">
              <a:buNone/>
            </a:pPr>
            <a:endParaRPr lang="fr-FR" sz="3600" b="1" dirty="0" smtClean="0"/>
          </a:p>
          <a:p>
            <a:pPr marL="0" indent="0">
              <a:buNone/>
            </a:pPr>
            <a:endParaRPr lang="en-US" sz="3600" b="1" dirty="0" smtClean="0"/>
          </a:p>
        </p:txBody>
      </p:sp>
      <p:sp>
        <p:nvSpPr>
          <p:cNvPr id="5" name="Rectangle 3"/>
          <p:cNvSpPr txBox="1">
            <a:spLocks noChangeArrowheads="1"/>
          </p:cNvSpPr>
          <p:nvPr/>
        </p:nvSpPr>
        <p:spPr bwMode="auto">
          <a:xfrm>
            <a:off x="2051720" y="620688"/>
            <a:ext cx="6851650" cy="5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endParaRPr lang="fr-FR" sz="3600" b="1" dirty="0" smtClean="0"/>
          </a:p>
          <a:p>
            <a:pPr marL="0" indent="0">
              <a:buNone/>
            </a:pPr>
            <a:endParaRPr lang="fr-FR" sz="3600" b="1" dirty="0"/>
          </a:p>
          <a:p>
            <a:pPr marL="0" indent="0">
              <a:buNone/>
            </a:pPr>
            <a:endParaRPr lang="en-US" sz="3600" b="1" dirty="0" smtClean="0"/>
          </a:p>
          <a:p>
            <a:pPr marL="0" indent="0" algn="ctr">
              <a:buNone/>
            </a:pPr>
            <a:r>
              <a:rPr lang="en-US" sz="3600" dirty="0" smtClean="0"/>
              <a:t>4. </a:t>
            </a:r>
            <a:r>
              <a:rPr lang="en-US" sz="3600" b="1" dirty="0"/>
              <a:t>Write a complete draft</a:t>
            </a:r>
          </a:p>
        </p:txBody>
      </p:sp>
    </p:spTree>
    <p:extLst>
      <p:ext uri="{BB962C8B-B14F-4D97-AF65-F5344CB8AC3E}">
        <p14:creationId xmlns:p14="http://schemas.microsoft.com/office/powerpoint/2010/main" val="1589247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907704" y="161256"/>
            <a:ext cx="6851650" cy="66967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endParaRPr lang="fr-FR" sz="3600" b="1" dirty="0" smtClean="0"/>
          </a:p>
          <a:p>
            <a:pPr marL="0" indent="0">
              <a:buNone/>
            </a:pPr>
            <a:endParaRPr lang="fr-FR" sz="3600" b="1" dirty="0"/>
          </a:p>
          <a:p>
            <a:pPr marL="0" indent="0">
              <a:buNone/>
            </a:pPr>
            <a:endParaRPr lang="fr-FR" sz="3600" b="1" dirty="0" smtClean="0"/>
          </a:p>
          <a:p>
            <a:pPr marL="0" indent="0">
              <a:buNone/>
            </a:pPr>
            <a:endParaRPr lang="en-US" sz="3600" b="1" dirty="0" smtClean="0"/>
          </a:p>
        </p:txBody>
      </p:sp>
      <p:sp>
        <p:nvSpPr>
          <p:cNvPr id="5" name="Rectangle 3"/>
          <p:cNvSpPr txBox="1">
            <a:spLocks noChangeArrowheads="1"/>
          </p:cNvSpPr>
          <p:nvPr/>
        </p:nvSpPr>
        <p:spPr bwMode="auto">
          <a:xfrm>
            <a:off x="1907704" y="161256"/>
            <a:ext cx="6851650" cy="5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panose="020B0604020202020204" pitchFamily="34" charset="0"/>
              <a:buChar char="•"/>
            </a:pPr>
            <a:r>
              <a:rPr lang="en-US" dirty="0"/>
              <a:t>Drafting is where a writer should attempt to get a whole first version of their piece down before any revising or editing is done</a:t>
            </a:r>
            <a:r>
              <a:rPr lang="en-US" dirty="0" smtClean="0"/>
              <a:t>.</a:t>
            </a:r>
          </a:p>
          <a:p>
            <a:pPr>
              <a:buFont typeface="Arial" panose="020B0604020202020204" pitchFamily="34" charset="0"/>
              <a:buChar char="•"/>
            </a:pPr>
            <a:r>
              <a:rPr lang="en-US" dirty="0"/>
              <a:t>Having an ending will give you something to work towards, allow you to view the big picture of your piece, and see if it is as impactful as intended. The ending can also help keep you focused and motivated (even if it’s not the exact conclusion you use in your final draft). </a:t>
            </a:r>
            <a:endParaRPr lang="en-US" b="1" dirty="0" smtClean="0"/>
          </a:p>
        </p:txBody>
      </p:sp>
    </p:spTree>
    <p:extLst>
      <p:ext uri="{BB962C8B-B14F-4D97-AF65-F5344CB8AC3E}">
        <p14:creationId xmlns:p14="http://schemas.microsoft.com/office/powerpoint/2010/main" val="3072372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907704" y="161256"/>
            <a:ext cx="6851650" cy="66967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endParaRPr lang="fr-FR" sz="3600" b="1" dirty="0" smtClean="0"/>
          </a:p>
          <a:p>
            <a:pPr marL="0" indent="0">
              <a:buNone/>
            </a:pPr>
            <a:endParaRPr lang="fr-FR" sz="3600" b="1" dirty="0"/>
          </a:p>
          <a:p>
            <a:pPr marL="0" indent="0">
              <a:buNone/>
            </a:pPr>
            <a:endParaRPr lang="fr-FR" sz="3600" b="1" dirty="0" smtClean="0"/>
          </a:p>
          <a:p>
            <a:pPr marL="0" indent="0">
              <a:buNone/>
            </a:pPr>
            <a:endParaRPr lang="en-US" sz="3600" b="1" dirty="0" smtClean="0"/>
          </a:p>
        </p:txBody>
      </p:sp>
      <p:sp>
        <p:nvSpPr>
          <p:cNvPr id="5" name="Rectangle 3"/>
          <p:cNvSpPr txBox="1">
            <a:spLocks noChangeArrowheads="1"/>
          </p:cNvSpPr>
          <p:nvPr/>
        </p:nvSpPr>
        <p:spPr bwMode="auto">
          <a:xfrm>
            <a:off x="1907704" y="161256"/>
            <a:ext cx="6851650" cy="5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endParaRPr lang="fr-FR" b="1" dirty="0" smtClean="0"/>
          </a:p>
          <a:p>
            <a:pPr marL="0" indent="0">
              <a:buNone/>
            </a:pPr>
            <a:endParaRPr lang="fr-FR" b="1" dirty="0"/>
          </a:p>
          <a:p>
            <a:pPr marL="0" indent="0">
              <a:buNone/>
            </a:pPr>
            <a:endParaRPr lang="fr-FR" b="1" dirty="0" smtClean="0"/>
          </a:p>
          <a:p>
            <a:pPr marL="0" indent="0" algn="ctr">
              <a:buNone/>
            </a:pPr>
            <a:r>
              <a:rPr lang="fr-FR" b="1" dirty="0" smtClean="0"/>
              <a:t>5. </a:t>
            </a:r>
            <a:r>
              <a:rPr lang="en-US" b="1" dirty="0" smtClean="0"/>
              <a:t>Ignore Proofreading</a:t>
            </a:r>
          </a:p>
        </p:txBody>
      </p:sp>
    </p:spTree>
    <p:extLst>
      <p:ext uri="{BB962C8B-B14F-4D97-AF65-F5344CB8AC3E}">
        <p14:creationId xmlns:p14="http://schemas.microsoft.com/office/powerpoint/2010/main" val="2648343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907704" y="161256"/>
            <a:ext cx="6851650" cy="66967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endParaRPr lang="fr-FR" sz="3600" b="1" dirty="0" smtClean="0"/>
          </a:p>
          <a:p>
            <a:pPr marL="0" indent="0">
              <a:buNone/>
            </a:pPr>
            <a:endParaRPr lang="fr-FR" sz="3600" b="1" dirty="0"/>
          </a:p>
          <a:p>
            <a:pPr marL="0" indent="0">
              <a:buNone/>
            </a:pPr>
            <a:endParaRPr lang="fr-FR" sz="3600" b="1" dirty="0" smtClean="0"/>
          </a:p>
          <a:p>
            <a:pPr marL="0" indent="0">
              <a:buNone/>
            </a:pPr>
            <a:endParaRPr lang="en-US" sz="3600" b="1" dirty="0" smtClean="0"/>
          </a:p>
        </p:txBody>
      </p:sp>
      <p:sp>
        <p:nvSpPr>
          <p:cNvPr id="5" name="Rectangle 3"/>
          <p:cNvSpPr txBox="1">
            <a:spLocks noChangeArrowheads="1"/>
          </p:cNvSpPr>
          <p:nvPr/>
        </p:nvSpPr>
        <p:spPr bwMode="auto">
          <a:xfrm>
            <a:off x="1907704" y="161256"/>
            <a:ext cx="6851650" cy="63640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endParaRPr lang="en-US" b="1" dirty="0" smtClean="0"/>
          </a:p>
          <a:p>
            <a:pPr marL="0" indent="0" algn="just">
              <a:buNone/>
            </a:pPr>
            <a:r>
              <a:rPr lang="en-US" b="1" dirty="0" smtClean="0"/>
              <a:t>Proofreading is the final writing steps that you should take, however, perfect grammar and spelling are not necessary while drafting. </a:t>
            </a:r>
          </a:p>
          <a:p>
            <a:pPr marL="0" indent="0" algn="just">
              <a:buNone/>
            </a:pPr>
            <a:endParaRPr lang="en-US" b="1" dirty="0" smtClean="0"/>
          </a:p>
          <a:p>
            <a:pPr marL="0" indent="0" algn="just">
              <a:buNone/>
            </a:pPr>
            <a:r>
              <a:rPr lang="fr-FR" b="1" dirty="0" smtClean="0"/>
              <a:t>The writer is required to focus on orgnazing and detailing the information for the intended audience </a:t>
            </a:r>
            <a:endParaRPr lang="en-US" b="1" dirty="0" smtClean="0"/>
          </a:p>
          <a:p>
            <a:pPr marL="0" indent="0">
              <a:buNone/>
            </a:pPr>
            <a:endParaRPr lang="fr-FR" b="1" dirty="0" smtClean="0"/>
          </a:p>
        </p:txBody>
      </p:sp>
    </p:spTree>
    <p:extLst>
      <p:ext uri="{BB962C8B-B14F-4D97-AF65-F5344CB8AC3E}">
        <p14:creationId xmlns:p14="http://schemas.microsoft.com/office/powerpoint/2010/main" val="1347799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907704" y="161256"/>
            <a:ext cx="6851650" cy="66967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endParaRPr lang="fr-FR" sz="3600" b="1" dirty="0" smtClean="0"/>
          </a:p>
          <a:p>
            <a:pPr marL="0" indent="0">
              <a:buNone/>
            </a:pPr>
            <a:endParaRPr lang="fr-FR" sz="3600" b="1" dirty="0"/>
          </a:p>
          <a:p>
            <a:pPr marL="0" indent="0">
              <a:buNone/>
            </a:pPr>
            <a:endParaRPr lang="fr-FR" sz="3600" b="1" dirty="0" smtClean="0"/>
          </a:p>
          <a:p>
            <a:pPr marL="0" indent="0">
              <a:buNone/>
            </a:pPr>
            <a:endParaRPr lang="en-US" sz="3600" b="1" dirty="0" smtClean="0"/>
          </a:p>
        </p:txBody>
      </p:sp>
      <p:sp>
        <p:nvSpPr>
          <p:cNvPr id="5" name="Rectangle 3"/>
          <p:cNvSpPr txBox="1">
            <a:spLocks noChangeArrowheads="1"/>
          </p:cNvSpPr>
          <p:nvPr/>
        </p:nvSpPr>
        <p:spPr bwMode="auto">
          <a:xfrm>
            <a:off x="1907704" y="161256"/>
            <a:ext cx="6851650" cy="63640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endParaRPr lang="en-US" b="1" dirty="0" smtClean="0"/>
          </a:p>
          <a:p>
            <a:pPr marL="0" indent="0" algn="just">
              <a:buNone/>
            </a:pPr>
            <a:r>
              <a:rPr lang="en-US" b="1" dirty="0" smtClean="0"/>
              <a:t>Assignment</a:t>
            </a:r>
          </a:p>
          <a:p>
            <a:pPr marL="0" indent="0" algn="just">
              <a:buNone/>
            </a:pPr>
            <a:endParaRPr lang="fr-FR" b="1" dirty="0"/>
          </a:p>
          <a:p>
            <a:pPr marL="0" indent="0" algn="just">
              <a:buNone/>
            </a:pPr>
            <a:r>
              <a:rPr lang="en-US" b="1" dirty="0" smtClean="0"/>
              <a:t>Choose</a:t>
            </a:r>
            <a:r>
              <a:rPr lang="fr-FR" b="1" dirty="0" smtClean="0"/>
              <a:t> a topic of own and use the </a:t>
            </a:r>
            <a:r>
              <a:rPr lang="en-US" b="1" dirty="0" smtClean="0"/>
              <a:t>drafting</a:t>
            </a:r>
            <a:r>
              <a:rPr lang="fr-FR" b="1" dirty="0" smtClean="0"/>
              <a:t> technique</a:t>
            </a:r>
            <a:endParaRPr lang="en-US" b="1" dirty="0" smtClean="0"/>
          </a:p>
          <a:p>
            <a:pPr marL="0" indent="0" algn="just">
              <a:buNone/>
            </a:pPr>
            <a:endParaRPr lang="en-US" b="1" dirty="0" smtClean="0"/>
          </a:p>
          <a:p>
            <a:pPr marL="0" indent="0">
              <a:buNone/>
            </a:pPr>
            <a:endParaRPr lang="fr-FR" b="1" dirty="0" smtClean="0"/>
          </a:p>
        </p:txBody>
      </p:sp>
    </p:spTree>
    <p:extLst>
      <p:ext uri="{BB962C8B-B14F-4D97-AF65-F5344CB8AC3E}">
        <p14:creationId xmlns:p14="http://schemas.microsoft.com/office/powerpoint/2010/main" val="2426907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907704" y="161256"/>
            <a:ext cx="6851650" cy="66967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endParaRPr lang="fr-FR" sz="3600" b="1" dirty="0" smtClean="0"/>
          </a:p>
          <a:p>
            <a:pPr marL="0" indent="0">
              <a:buNone/>
            </a:pPr>
            <a:endParaRPr lang="fr-FR" sz="3600" b="1" dirty="0"/>
          </a:p>
          <a:p>
            <a:pPr marL="0" indent="0">
              <a:buNone/>
            </a:pPr>
            <a:endParaRPr lang="fr-FR" sz="3600" b="1" dirty="0" smtClean="0"/>
          </a:p>
          <a:p>
            <a:pPr marL="0" indent="0">
              <a:buNone/>
            </a:pPr>
            <a:endParaRPr lang="en-US" sz="3600" b="1" dirty="0" smtClean="0"/>
          </a:p>
        </p:txBody>
      </p:sp>
      <p:sp>
        <p:nvSpPr>
          <p:cNvPr id="5" name="Rectangle 3"/>
          <p:cNvSpPr txBox="1">
            <a:spLocks noChangeArrowheads="1"/>
          </p:cNvSpPr>
          <p:nvPr/>
        </p:nvSpPr>
        <p:spPr bwMode="auto">
          <a:xfrm>
            <a:off x="1907704" y="161256"/>
            <a:ext cx="6851650" cy="63640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endParaRPr lang="en-US" b="1" dirty="0" smtClean="0"/>
          </a:p>
          <a:p>
            <a:pPr marL="0" indent="0" algn="ctr">
              <a:buNone/>
            </a:pPr>
            <a:endParaRPr lang="fr-FR" b="1" dirty="0" smtClean="0">
              <a:latin typeface="Curlz MT" panose="04040404050702020202" pitchFamily="82" charset="0"/>
            </a:endParaRPr>
          </a:p>
          <a:p>
            <a:pPr marL="0" indent="0" algn="ctr">
              <a:buNone/>
            </a:pPr>
            <a:endParaRPr lang="fr-FR" b="1" dirty="0">
              <a:latin typeface="Curlz MT" panose="04040404050702020202" pitchFamily="82" charset="0"/>
            </a:endParaRPr>
          </a:p>
          <a:p>
            <a:pPr marL="0" indent="0" algn="ctr">
              <a:buNone/>
            </a:pPr>
            <a:endParaRPr lang="fr-FR" b="1" dirty="0" smtClean="0">
              <a:latin typeface="Curlz MT" panose="04040404050702020202" pitchFamily="82" charset="0"/>
            </a:endParaRPr>
          </a:p>
          <a:p>
            <a:pPr marL="0" indent="0" algn="ctr">
              <a:buNone/>
            </a:pPr>
            <a:r>
              <a:rPr lang="fr-FR" sz="3600" b="1" dirty="0" smtClean="0">
                <a:solidFill>
                  <a:srgbClr val="000000"/>
                </a:solidFill>
                <a:latin typeface="Curlz MT" panose="04040404050702020202" pitchFamily="82" charset="0"/>
              </a:rPr>
              <a:t>THANKS FOR LISTENING</a:t>
            </a:r>
            <a:endParaRPr lang="en-US" sz="3600" b="1" dirty="0" smtClean="0">
              <a:solidFill>
                <a:srgbClr val="000000"/>
              </a:solidFill>
              <a:latin typeface="Curlz MT" panose="04040404050702020202" pitchFamily="82" charset="0"/>
            </a:endParaRPr>
          </a:p>
          <a:p>
            <a:pPr marL="0" indent="0">
              <a:buNone/>
            </a:pPr>
            <a:endParaRPr lang="fr-FR" b="1" dirty="0" smtClean="0"/>
          </a:p>
        </p:txBody>
      </p:sp>
    </p:spTree>
    <p:extLst>
      <p:ext uri="{BB962C8B-B14F-4D97-AF65-F5344CB8AC3E}">
        <p14:creationId xmlns:p14="http://schemas.microsoft.com/office/powerpoint/2010/main" val="3701591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r>
              <a:rPr lang="fr-FR" dirty="0" smtClean="0">
                <a:latin typeface="Tahoma" charset="0"/>
              </a:rPr>
              <a:t>Drafting </a:t>
            </a:r>
            <a:endParaRPr lang="en-US" dirty="0">
              <a:latin typeface="Tahoma" charset="0"/>
            </a:endParaRPr>
          </a:p>
        </p:txBody>
      </p:sp>
      <p:sp>
        <p:nvSpPr>
          <p:cNvPr id="364547" name="Rectangle 3"/>
          <p:cNvSpPr>
            <a:spLocks noGrp="1" noChangeArrowheads="1"/>
          </p:cNvSpPr>
          <p:nvPr>
            <p:ph type="body" idx="1"/>
          </p:nvPr>
        </p:nvSpPr>
        <p:spPr>
          <a:xfrm>
            <a:off x="1835150" y="1268760"/>
            <a:ext cx="6851650" cy="4525963"/>
          </a:xfrm>
        </p:spPr>
        <p:txBody>
          <a:bodyPr/>
          <a:lstStyle/>
          <a:p>
            <a:r>
              <a:rPr lang="en-US" sz="2400" dirty="0" smtClean="0"/>
              <a:t>Widely known as </a:t>
            </a:r>
            <a:r>
              <a:rPr lang="en-US" sz="2400" dirty="0"/>
              <a:t>the second step of the writing process, when you craft the initial sentences that clearly express your concept or ideas. The drafting stage of the writing process comes after you’ve outlined your </a:t>
            </a:r>
            <a:r>
              <a:rPr lang="en-US" sz="2400" dirty="0" smtClean="0"/>
              <a:t>key ideas and </a:t>
            </a:r>
            <a:r>
              <a:rPr lang="en-US" sz="2400" dirty="0"/>
              <a:t>are ready to structure them into the </a:t>
            </a:r>
            <a:r>
              <a:rPr lang="en-US" sz="2400" dirty="0" smtClean="0"/>
              <a:t>paragraphs</a:t>
            </a:r>
          </a:p>
          <a:p>
            <a:r>
              <a:rPr lang="en-US" sz="2400" dirty="0" smtClean="0"/>
              <a:t>. </a:t>
            </a:r>
            <a:r>
              <a:rPr lang="en-US" sz="2400" dirty="0"/>
              <a:t>Some writers will forgo the outline writing stage, needing only the big picture in their mind to get a first draft down in as short amount of time as possible. It’s up to the writer to decide how much planning is necessary to take them from their first paragraph to their final product.</a:t>
            </a:r>
            <a:endParaRPr lang="en-US" sz="2400" dirty="0">
              <a:latin typeface="Tahoma"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a:xfrm>
            <a:off x="2286651" y="2348880"/>
            <a:ext cx="6851650" cy="1143000"/>
          </a:xfrm>
        </p:spPr>
        <p:txBody>
          <a:bodyPr/>
          <a:lstStyle/>
          <a:p>
            <a:pPr algn="ctr"/>
            <a:r>
              <a:rPr lang="fr-FR" sz="5400" dirty="0" smtClean="0">
                <a:latin typeface="Tahoma" charset="0"/>
              </a:rPr>
              <a:t>Role of Drafting </a:t>
            </a:r>
            <a:endParaRPr lang="en-US" sz="5400" dirty="0">
              <a:latin typeface="Tahoma" charset="0"/>
            </a:endParaRPr>
          </a:p>
        </p:txBody>
      </p:sp>
    </p:spTree>
    <p:extLst>
      <p:ext uri="{BB962C8B-B14F-4D97-AF65-F5344CB8AC3E}">
        <p14:creationId xmlns:p14="http://schemas.microsoft.com/office/powerpoint/2010/main" val="450340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a:xfrm>
            <a:off x="2286651" y="2348880"/>
            <a:ext cx="6851650" cy="1143000"/>
          </a:xfrm>
        </p:spPr>
        <p:txBody>
          <a:bodyPr/>
          <a:lstStyle/>
          <a:p>
            <a:pPr algn="ctr"/>
            <a:r>
              <a:rPr lang="fr-FR" sz="5400" dirty="0" smtClean="0">
                <a:latin typeface="Tahoma" charset="0"/>
              </a:rPr>
              <a:t>When can we use </a:t>
            </a:r>
            <a:br>
              <a:rPr lang="fr-FR" sz="5400" dirty="0" smtClean="0">
                <a:latin typeface="Tahoma" charset="0"/>
              </a:rPr>
            </a:br>
            <a:r>
              <a:rPr lang="fr-FR" sz="5400" dirty="0" smtClean="0">
                <a:latin typeface="Tahoma" charset="0"/>
              </a:rPr>
              <a:t>Drafting? </a:t>
            </a:r>
            <a:endParaRPr lang="en-US" sz="5400" dirty="0">
              <a:latin typeface="Tahoma" charset="0"/>
            </a:endParaRPr>
          </a:p>
        </p:txBody>
      </p:sp>
    </p:spTree>
    <p:extLst>
      <p:ext uri="{BB962C8B-B14F-4D97-AF65-F5344CB8AC3E}">
        <p14:creationId xmlns:p14="http://schemas.microsoft.com/office/powerpoint/2010/main" val="1907617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2051720" y="1052736"/>
            <a:ext cx="685165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kern="0" dirty="0" smtClean="0">
                <a:latin typeface="Tahoma" charset="0"/>
              </a:rPr>
              <a:t>We </a:t>
            </a:r>
            <a:r>
              <a:rPr lang="en-US" kern="0" dirty="0" smtClean="0">
                <a:latin typeface="Tahoma" charset="0"/>
              </a:rPr>
              <a:t>can use drafting in the second stage of writing our story. It involved turning the outlined ideas into well structured sentences.</a:t>
            </a:r>
          </a:p>
          <a:p>
            <a:pPr marL="0" indent="0">
              <a:buNone/>
            </a:pPr>
            <a:r>
              <a:rPr lang="en-US" kern="0" dirty="0" smtClean="0">
                <a:latin typeface="Tahoma" charset="0"/>
              </a:rPr>
              <a:t>These outlined concepts are formed during the prewriting stage which is the first step in standard writing  </a:t>
            </a:r>
            <a:endParaRPr lang="en-US" kern="0" dirty="0">
              <a:latin typeface="Tahoma" charset="0"/>
            </a:endParaRPr>
          </a:p>
        </p:txBody>
      </p:sp>
    </p:spTree>
    <p:extLst>
      <p:ext uri="{BB962C8B-B14F-4D97-AF65-F5344CB8AC3E}">
        <p14:creationId xmlns:p14="http://schemas.microsoft.com/office/powerpoint/2010/main" val="1896373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2051720" y="1052736"/>
            <a:ext cx="685165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None/>
            </a:pPr>
            <a:r>
              <a:rPr lang="en-US" sz="3600" kern="0" dirty="0" smtClean="0">
                <a:latin typeface="Tahoma" charset="0"/>
              </a:rPr>
              <a:t> </a:t>
            </a:r>
          </a:p>
          <a:p>
            <a:pPr marL="0" indent="0" algn="ctr">
              <a:buNone/>
            </a:pPr>
            <a:endParaRPr lang="en-US" sz="3600" kern="0" dirty="0">
              <a:latin typeface="Tahoma" charset="0"/>
            </a:endParaRPr>
          </a:p>
          <a:p>
            <a:pPr marL="0" indent="0" algn="ctr">
              <a:buNone/>
            </a:pPr>
            <a:r>
              <a:rPr lang="en-US" sz="3600" b="1" i="1" kern="0" dirty="0" smtClean="0">
                <a:latin typeface="Tahoma" charset="0"/>
              </a:rPr>
              <a:t>The basic elements of drafting</a:t>
            </a:r>
            <a:endParaRPr lang="en-US" sz="3600" b="1" i="1" kern="0" dirty="0">
              <a:latin typeface="Tahoma" charset="0"/>
            </a:endParaRPr>
          </a:p>
        </p:txBody>
      </p:sp>
    </p:spTree>
    <p:extLst>
      <p:ext uri="{BB962C8B-B14F-4D97-AF65-F5344CB8AC3E}">
        <p14:creationId xmlns:p14="http://schemas.microsoft.com/office/powerpoint/2010/main" val="307711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2051720" y="1052736"/>
            <a:ext cx="685165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None/>
            </a:pPr>
            <a:r>
              <a:rPr lang="en-US" sz="3600" kern="0" dirty="0" smtClean="0">
                <a:latin typeface="Tahoma" charset="0"/>
              </a:rPr>
              <a:t> </a:t>
            </a:r>
          </a:p>
          <a:p>
            <a:pPr marL="742950" indent="-742950" algn="ctr">
              <a:buFont typeface="+mj-lt"/>
              <a:buAutoNum type="arabicPeriod"/>
            </a:pPr>
            <a:r>
              <a:rPr lang="fr-FR" sz="3600" kern="0" dirty="0" smtClean="0">
                <a:latin typeface="Tahoma" charset="0"/>
              </a:rPr>
              <a:t> </a:t>
            </a:r>
            <a:r>
              <a:rPr lang="en-US" sz="3600" b="1" kern="0" dirty="0" smtClean="0">
                <a:latin typeface="Tahoma" charset="0"/>
              </a:rPr>
              <a:t>Freewriting </a:t>
            </a:r>
            <a:endParaRPr lang="en-US" sz="3600" b="1" kern="0" dirty="0">
              <a:latin typeface="Tahoma" charset="0"/>
            </a:endParaRPr>
          </a:p>
        </p:txBody>
      </p:sp>
    </p:spTree>
    <p:extLst>
      <p:ext uri="{BB962C8B-B14F-4D97-AF65-F5344CB8AC3E}">
        <p14:creationId xmlns:p14="http://schemas.microsoft.com/office/powerpoint/2010/main" val="2995666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2051720" y="1052736"/>
            <a:ext cx="685165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3600" kern="0" dirty="0" smtClean="0">
                <a:latin typeface="Tahoma" charset="0"/>
              </a:rPr>
              <a:t>It </a:t>
            </a:r>
            <a:r>
              <a:rPr lang="en-US" sz="3600" kern="0" dirty="0" smtClean="0">
                <a:latin typeface="Tahoma" charset="0"/>
              </a:rPr>
              <a:t>is the stage where writers follow the impulses of their own mind, allowing thoughts, imagination, and inspiration to come out. </a:t>
            </a:r>
          </a:p>
          <a:p>
            <a:pPr marL="0" indent="0">
              <a:buNone/>
            </a:pPr>
            <a:r>
              <a:rPr lang="en-US" sz="3600" kern="0" dirty="0" smtClean="0">
                <a:latin typeface="Tahoma" charset="0"/>
              </a:rPr>
              <a:t>the brainstorming strategy helps to center the focus which will be expended into a paragraph or article</a:t>
            </a:r>
          </a:p>
        </p:txBody>
      </p:sp>
    </p:spTree>
    <p:extLst>
      <p:ext uri="{BB962C8B-B14F-4D97-AF65-F5344CB8AC3E}">
        <p14:creationId xmlns:p14="http://schemas.microsoft.com/office/powerpoint/2010/main" val="2252416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2051720" y="1052736"/>
            <a:ext cx="685165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None/>
            </a:pPr>
            <a:endParaRPr lang="en-US" sz="3600" kern="0" dirty="0" smtClean="0">
              <a:latin typeface="Tahoma" charset="0"/>
            </a:endParaRPr>
          </a:p>
          <a:p>
            <a:pPr marL="0" indent="0" algn="ctr">
              <a:buNone/>
            </a:pPr>
            <a:endParaRPr lang="en-US" sz="3600" kern="0" dirty="0">
              <a:latin typeface="Tahoma" charset="0"/>
            </a:endParaRPr>
          </a:p>
          <a:p>
            <a:pPr marL="0" indent="0" algn="ctr">
              <a:buNone/>
            </a:pPr>
            <a:r>
              <a:rPr lang="en-US" sz="3600" b="1" kern="0" dirty="0" smtClean="0">
                <a:latin typeface="Tahoma" charset="0"/>
              </a:rPr>
              <a:t>2. Structuring the Information</a:t>
            </a:r>
          </a:p>
        </p:txBody>
      </p:sp>
    </p:spTree>
    <p:extLst>
      <p:ext uri="{BB962C8B-B14F-4D97-AF65-F5344CB8AC3E}">
        <p14:creationId xmlns:p14="http://schemas.microsoft.com/office/powerpoint/2010/main" val="1108125029"/>
      </p:ext>
    </p:extLst>
  </p:cSld>
  <p:clrMapOvr>
    <a:masterClrMapping/>
  </p:clrMapOvr>
</p:sld>
</file>

<file path=ppt/theme/theme1.xml><?xml version="1.0" encoding="utf-8"?>
<a:theme xmlns:a="http://schemas.openxmlformats.org/drawingml/2006/main" name="template">
  <a:themeElements>
    <a:clrScheme name="template 8">
      <a:dk1>
        <a:srgbClr val="4D4D4D"/>
      </a:dk1>
      <a:lt1>
        <a:srgbClr val="FFFFFF"/>
      </a:lt1>
      <a:dk2>
        <a:srgbClr val="4D4D4D"/>
      </a:dk2>
      <a:lt2>
        <a:srgbClr val="393939"/>
      </a:lt2>
      <a:accent1>
        <a:srgbClr val="858585"/>
      </a:accent1>
      <a:accent2>
        <a:srgbClr val="939393"/>
      </a:accent2>
      <a:accent3>
        <a:srgbClr val="FFFFFF"/>
      </a:accent3>
      <a:accent4>
        <a:srgbClr val="404040"/>
      </a:accent4>
      <a:accent5>
        <a:srgbClr val="C2C2C2"/>
      </a:accent5>
      <a:accent6>
        <a:srgbClr val="858585"/>
      </a:accent6>
      <a:hlink>
        <a:srgbClr val="696969"/>
      </a:hlink>
      <a:folHlink>
        <a:srgbClr val="DDDDDD"/>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4D4D4D"/>
        </a:dk1>
        <a:lt1>
          <a:srgbClr val="FFFFFF"/>
        </a:lt1>
        <a:dk2>
          <a:srgbClr val="4D4D4D"/>
        </a:dk2>
        <a:lt2>
          <a:srgbClr val="11163C"/>
        </a:lt2>
        <a:accent1>
          <a:srgbClr val="212B53"/>
        </a:accent1>
        <a:accent2>
          <a:srgbClr val="364481"/>
        </a:accent2>
        <a:accent3>
          <a:srgbClr val="FFFFFF"/>
        </a:accent3>
        <a:accent4>
          <a:srgbClr val="404040"/>
        </a:accent4>
        <a:accent5>
          <a:srgbClr val="ABACB3"/>
        </a:accent5>
        <a:accent6>
          <a:srgbClr val="303D74"/>
        </a:accent6>
        <a:hlink>
          <a:srgbClr val="3E4985"/>
        </a:hlink>
        <a:folHlink>
          <a:srgbClr val="DDDDDD"/>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4D4D4D"/>
        </a:dk2>
        <a:lt2>
          <a:srgbClr val="0D254C"/>
        </a:lt2>
        <a:accent1>
          <a:srgbClr val="254B83"/>
        </a:accent1>
        <a:accent2>
          <a:srgbClr val="406DAA"/>
        </a:accent2>
        <a:accent3>
          <a:srgbClr val="FFFFFF"/>
        </a:accent3>
        <a:accent4>
          <a:srgbClr val="404040"/>
        </a:accent4>
        <a:accent5>
          <a:srgbClr val="ACB1C1"/>
        </a:accent5>
        <a:accent6>
          <a:srgbClr val="39629A"/>
        </a:accent6>
        <a:hlink>
          <a:srgbClr val="3267B4"/>
        </a:hlink>
        <a:folHlink>
          <a:srgbClr val="DDDDDD"/>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4D4D4D"/>
        </a:dk2>
        <a:lt2>
          <a:srgbClr val="363B45"/>
        </a:lt2>
        <a:accent1>
          <a:srgbClr val="A99D9B"/>
        </a:accent1>
        <a:accent2>
          <a:srgbClr val="565A66"/>
        </a:accent2>
        <a:accent3>
          <a:srgbClr val="FFFFFF"/>
        </a:accent3>
        <a:accent4>
          <a:srgbClr val="404040"/>
        </a:accent4>
        <a:accent5>
          <a:srgbClr val="D1CCCB"/>
        </a:accent5>
        <a:accent6>
          <a:srgbClr val="4D515C"/>
        </a:accent6>
        <a:hlink>
          <a:srgbClr val="927154"/>
        </a:hlink>
        <a:folHlink>
          <a:srgbClr val="DDDDDD"/>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4D4D4D"/>
        </a:dk2>
        <a:lt2>
          <a:srgbClr val="2E3236"/>
        </a:lt2>
        <a:accent1>
          <a:srgbClr val="B26920"/>
        </a:accent1>
        <a:accent2>
          <a:srgbClr val="6F7F8D"/>
        </a:accent2>
        <a:accent3>
          <a:srgbClr val="FFFFFF"/>
        </a:accent3>
        <a:accent4>
          <a:srgbClr val="404040"/>
        </a:accent4>
        <a:accent5>
          <a:srgbClr val="D5B9AB"/>
        </a:accent5>
        <a:accent6>
          <a:srgbClr val="64727F"/>
        </a:accent6>
        <a:hlink>
          <a:srgbClr val="EEC722"/>
        </a:hlink>
        <a:folHlink>
          <a:srgbClr val="DDDDDD"/>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4D4D4D"/>
        </a:dk2>
        <a:lt2>
          <a:srgbClr val="2E3236"/>
        </a:lt2>
        <a:accent1>
          <a:srgbClr val="9BB6EE"/>
        </a:accent1>
        <a:accent2>
          <a:srgbClr val="6F7F8D"/>
        </a:accent2>
        <a:accent3>
          <a:srgbClr val="FFFFFF"/>
        </a:accent3>
        <a:accent4>
          <a:srgbClr val="404040"/>
        </a:accent4>
        <a:accent5>
          <a:srgbClr val="CBD7F5"/>
        </a:accent5>
        <a:accent6>
          <a:srgbClr val="64727F"/>
        </a:accent6>
        <a:hlink>
          <a:srgbClr val="84AAF3"/>
        </a:hlink>
        <a:folHlink>
          <a:srgbClr val="DDDDDD"/>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4D4D4D"/>
        </a:dk2>
        <a:lt2>
          <a:srgbClr val="40494F"/>
        </a:lt2>
        <a:accent1>
          <a:srgbClr val="6D7D8A"/>
        </a:accent1>
        <a:accent2>
          <a:srgbClr val="A7A7A7"/>
        </a:accent2>
        <a:accent3>
          <a:srgbClr val="FFFFFF"/>
        </a:accent3>
        <a:accent4>
          <a:srgbClr val="404040"/>
        </a:accent4>
        <a:accent5>
          <a:srgbClr val="BABFC4"/>
        </a:accent5>
        <a:accent6>
          <a:srgbClr val="979797"/>
        </a:accent6>
        <a:hlink>
          <a:srgbClr val="7F7F7F"/>
        </a:hlink>
        <a:folHlink>
          <a:srgbClr val="DDDDDD"/>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4D4D4D"/>
        </a:dk2>
        <a:lt2>
          <a:srgbClr val="454D52"/>
        </a:lt2>
        <a:accent1>
          <a:srgbClr val="7D8B97"/>
        </a:accent1>
        <a:accent2>
          <a:srgbClr val="CBCBCB"/>
        </a:accent2>
        <a:accent3>
          <a:srgbClr val="FFFFFF"/>
        </a:accent3>
        <a:accent4>
          <a:srgbClr val="404040"/>
        </a:accent4>
        <a:accent5>
          <a:srgbClr val="BFC4C9"/>
        </a:accent5>
        <a:accent6>
          <a:srgbClr val="B8B8B8"/>
        </a:accent6>
        <a:hlink>
          <a:srgbClr val="515869"/>
        </a:hlink>
        <a:folHlink>
          <a:srgbClr val="DDDDDD"/>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4D4D4D"/>
        </a:dk2>
        <a:lt2>
          <a:srgbClr val="393939"/>
        </a:lt2>
        <a:accent1>
          <a:srgbClr val="858585"/>
        </a:accent1>
        <a:accent2>
          <a:srgbClr val="939393"/>
        </a:accent2>
        <a:accent3>
          <a:srgbClr val="FFFFFF"/>
        </a:accent3>
        <a:accent4>
          <a:srgbClr val="404040"/>
        </a:accent4>
        <a:accent5>
          <a:srgbClr val="C2C2C2"/>
        </a:accent5>
        <a:accent6>
          <a:srgbClr val="858585"/>
        </a:accent6>
        <a:hlink>
          <a:srgbClr val="696969"/>
        </a:hlink>
        <a:folHlink>
          <a:srgbClr val="DDDDDD"/>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4D4D4D"/>
        </a:dk2>
        <a:lt2>
          <a:srgbClr val="4F5056"/>
        </a:lt2>
        <a:accent1>
          <a:srgbClr val="7E7F8E"/>
        </a:accent1>
        <a:accent2>
          <a:srgbClr val="C0C1C5"/>
        </a:accent2>
        <a:accent3>
          <a:srgbClr val="FFFFFF"/>
        </a:accent3>
        <a:accent4>
          <a:srgbClr val="404040"/>
        </a:accent4>
        <a:accent5>
          <a:srgbClr val="C0C0C6"/>
        </a:accent5>
        <a:accent6>
          <a:srgbClr val="AEAFB2"/>
        </a:accent6>
        <a:hlink>
          <a:srgbClr val="ACAFB7"/>
        </a:hlink>
        <a:folHlink>
          <a:srgbClr val="DDDDDD"/>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4D4D4D"/>
        </a:dk2>
        <a:lt2>
          <a:srgbClr val="85978F"/>
        </a:lt2>
        <a:accent1>
          <a:srgbClr val="9DA499"/>
        </a:accent1>
        <a:accent2>
          <a:srgbClr val="A5B9BA"/>
        </a:accent2>
        <a:accent3>
          <a:srgbClr val="FFFFFF"/>
        </a:accent3>
        <a:accent4>
          <a:srgbClr val="404040"/>
        </a:accent4>
        <a:accent5>
          <a:srgbClr val="CCCFCA"/>
        </a:accent5>
        <a:accent6>
          <a:srgbClr val="95A7A8"/>
        </a:accent6>
        <a:hlink>
          <a:srgbClr val="ABB4AB"/>
        </a:hlink>
        <a:folHlink>
          <a:srgbClr val="DDDDDD"/>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4D4D4D"/>
        </a:dk2>
        <a:lt2>
          <a:srgbClr val="484847"/>
        </a:lt2>
        <a:accent1>
          <a:srgbClr val="7C7C74"/>
        </a:accent1>
        <a:accent2>
          <a:srgbClr val="AFB2AA"/>
        </a:accent2>
        <a:accent3>
          <a:srgbClr val="FFFFFF"/>
        </a:accent3>
        <a:accent4>
          <a:srgbClr val="404040"/>
        </a:accent4>
        <a:accent5>
          <a:srgbClr val="BFBFBC"/>
        </a:accent5>
        <a:accent6>
          <a:srgbClr val="9EA19A"/>
        </a:accent6>
        <a:hlink>
          <a:srgbClr val="D4D2C6"/>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TotalTime>
  <Words>452</Words>
  <Application>Microsoft Office PowerPoint</Application>
  <PresentationFormat>On-screen Show (4:3)</PresentationFormat>
  <Paragraphs>67</Paragraphs>
  <Slides>18</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Curlz MT</vt:lpstr>
      <vt:lpstr>Tahoma</vt:lpstr>
      <vt:lpstr>template</vt:lpstr>
      <vt:lpstr>Custom Design</vt:lpstr>
      <vt:lpstr>Introduction  to Drafting</vt:lpstr>
      <vt:lpstr>Drafting </vt:lpstr>
      <vt:lpstr>Role of Drafting </vt:lpstr>
      <vt:lpstr>When can we use  Drafting?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PoweredTemplates.com</dc:creator>
  <cp:lastModifiedBy>wafa</cp:lastModifiedBy>
  <cp:revision>98</cp:revision>
  <dcterms:created xsi:type="dcterms:W3CDTF">2006-06-13T13:38:55Z</dcterms:created>
  <dcterms:modified xsi:type="dcterms:W3CDTF">2021-11-11T05:54:00Z</dcterms:modified>
</cp:coreProperties>
</file>